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184" r:id="rId1"/>
  </p:sldMasterIdLst>
  <p:notesMasterIdLst>
    <p:notesMasterId r:id="rId25"/>
  </p:notesMasterIdLst>
  <p:handoutMasterIdLst>
    <p:handoutMasterId r:id="rId26"/>
  </p:handoutMasterIdLst>
  <p:sldIdLst>
    <p:sldId id="376" r:id="rId2"/>
    <p:sldId id="394" r:id="rId3"/>
    <p:sldId id="395" r:id="rId4"/>
    <p:sldId id="401" r:id="rId5"/>
    <p:sldId id="402" r:id="rId6"/>
    <p:sldId id="403" r:id="rId7"/>
    <p:sldId id="396" r:id="rId8"/>
    <p:sldId id="397" r:id="rId9"/>
    <p:sldId id="398" r:id="rId10"/>
    <p:sldId id="404" r:id="rId11"/>
    <p:sldId id="409" r:id="rId12"/>
    <p:sldId id="405" r:id="rId13"/>
    <p:sldId id="406" r:id="rId14"/>
    <p:sldId id="407" r:id="rId15"/>
    <p:sldId id="408" r:id="rId16"/>
    <p:sldId id="380" r:id="rId17"/>
    <p:sldId id="388" r:id="rId18"/>
    <p:sldId id="384" r:id="rId19"/>
    <p:sldId id="390" r:id="rId20"/>
    <p:sldId id="379" r:id="rId21"/>
    <p:sldId id="392" r:id="rId22"/>
    <p:sldId id="381" r:id="rId23"/>
    <p:sldId id="393" r:id="rId24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Sandro Mirco" initials="D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04"/>
    <a:srgbClr val="FFCC00"/>
    <a:srgbClr val="BEC22C"/>
    <a:srgbClr val="9E3291"/>
    <a:srgbClr val="DF12E4"/>
    <a:srgbClr val="CC0099"/>
    <a:srgbClr val="74143D"/>
    <a:srgbClr val="3366CC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0" autoAdjust="0"/>
    <p:restoredTop sz="92000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268488686442"/>
          <c:y val="3.1941671697459102E-2"/>
          <c:w val="0.84949306163301996"/>
          <c:h val="0.67983757690862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4-4F73-B2ED-9C07DA7060A9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4-4F73-B2ED-9C07DA7060A9}"/>
              </c:ext>
            </c:extLst>
          </c:dPt>
          <c:dPt>
            <c:idx val="2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4-4F73-B2ED-9C07DA7060A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4-4F73-B2ED-9C07DA7060A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24-4F73-B2ED-9C07DA7060A9}"/>
              </c:ext>
            </c:extLst>
          </c:dPt>
          <c:cat>
            <c:strRef>
              <c:f>Foglio1!$A$2:$A$6</c:f>
              <c:strCache>
                <c:ptCount val="5"/>
                <c:pt idx="0">
                  <c:v>17 anni</c:v>
                </c:pt>
                <c:pt idx="1">
                  <c:v>16 anni</c:v>
                </c:pt>
                <c:pt idx="2">
                  <c:v>15 anni</c:v>
                </c:pt>
                <c:pt idx="3">
                  <c:v>7 - 14 anni</c:v>
                </c:pt>
                <c:pt idx="4">
                  <c:v>0 - 6 anni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7980</c:v>
                </c:pt>
                <c:pt idx="1">
                  <c:v>3307</c:v>
                </c:pt>
                <c:pt idx="2">
                  <c:v>1176</c:v>
                </c:pt>
                <c:pt idx="3">
                  <c:v>845</c:v>
                </c:pt>
                <c:pt idx="4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724-4F73-B2ED-9C07DA706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161600"/>
        <c:axId val="165175680"/>
        <c:axId val="0"/>
      </c:bar3DChart>
      <c:catAx>
        <c:axId val="1651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175680"/>
        <c:crosses val="autoZero"/>
        <c:auto val="1"/>
        <c:lblAlgn val="ctr"/>
        <c:lblOffset val="100"/>
        <c:noMultiLvlLbl val="0"/>
      </c:catAx>
      <c:valAx>
        <c:axId val="1651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1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1472781506339E-2"/>
          <c:y val="0.110815568475452"/>
          <c:w val="0.97269708226972595"/>
          <c:h val="0.79766715116279097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6F-41DF-A2F2-7C7A9AD21480}"/>
              </c:ext>
            </c:extLst>
          </c:dPt>
          <c:dPt>
            <c:idx val="1"/>
            <c:bubble3D val="0"/>
            <c:explosion val="31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6F-41DF-A2F2-7C7A9AD21480}"/>
              </c:ext>
            </c:extLst>
          </c:dPt>
          <c:dLbls>
            <c:dLbl>
              <c:idx val="0"/>
              <c:layout>
                <c:manualLayout>
                  <c:x val="4.76270373921381E-3"/>
                  <c:y val="-0.29780321382428898"/>
                </c:manualLayout>
              </c:layout>
              <c:tx>
                <c:rich>
                  <a:bodyPr/>
                  <a:lstStyle/>
                  <a:p>
                    <a:fld id="{FBB1D1E7-7471-43DA-B640-F1B89F85D8B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6F-41DF-A2F2-7C7A9AD2148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3.9588176014526903E-2"/>
                  <c:y val="1.84414783745046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B71D32-12A9-4220-A22F-467D8693D295}" type="CELLRANGE">
                      <a:rPr lang="en-US"/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[INTERVALLOCELLE]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6F-41DF-A2F2-7C7A9AD2148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MASCHILE</c:v>
                </c:pt>
                <c:pt idx="1">
                  <c:v>FEMMINILE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0.92500000000000004</c:v>
                </c:pt>
                <c:pt idx="1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6F-41DF-A2F2-7C7A9AD21480}"/>
            </c:ext>
            <c:ext xmlns:c15="http://schemas.microsoft.com/office/drawing/2012/chart" uri="{02D57815-91ED-43cb-92C2-25804820EDAC}">
              <c15:datalabelsRange>
                <c15:f>Foglio1!$B$2:$B$3</c15:f>
                <c15:dlblRangeCache>
                  <c:ptCount val="2"/>
                  <c:pt idx="0">
                    <c:v>92,5%</c:v>
                  </c:pt>
                  <c:pt idx="1">
                    <c:v>7,5%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Foglio1!$A$2:$A$21</c:f>
              <c:strCache>
                <c:ptCount val="20"/>
                <c:pt idx="0">
                  <c:v>ALBANIA</c:v>
                </c:pt>
                <c:pt idx="1">
                  <c:v>GAMBIA</c:v>
                </c:pt>
                <c:pt idx="2">
                  <c:v>EGITTO</c:v>
                </c:pt>
                <c:pt idx="3">
                  <c:v>GUINEA</c:v>
                </c:pt>
                <c:pt idx="4">
                  <c:v>COSTA D'AVORIO</c:v>
                </c:pt>
                <c:pt idx="5">
                  <c:v>ERITREA</c:v>
                </c:pt>
                <c:pt idx="6">
                  <c:v>NIGERIA</c:v>
                </c:pt>
                <c:pt idx="7">
                  <c:v>SENEGAL</c:v>
                </c:pt>
                <c:pt idx="8">
                  <c:v>MALI</c:v>
                </c:pt>
                <c:pt idx="9">
                  <c:v>SOMALIA</c:v>
                </c:pt>
                <c:pt idx="10">
                  <c:v>BANGLADESH</c:v>
                </c:pt>
                <c:pt idx="11">
                  <c:v>PAKISTAN</c:v>
                </c:pt>
                <c:pt idx="12">
                  <c:v>KOSOVO</c:v>
                </c:pt>
                <c:pt idx="13">
                  <c:v>TUNISIA</c:v>
                </c:pt>
                <c:pt idx="14">
                  <c:v>GHANA</c:v>
                </c:pt>
                <c:pt idx="15">
                  <c:v>AFGHANISTAN</c:v>
                </c:pt>
                <c:pt idx="16">
                  <c:v>MAROCCO</c:v>
                </c:pt>
                <c:pt idx="17">
                  <c:v>SUDAN</c:v>
                </c:pt>
                <c:pt idx="18">
                  <c:v>SIERRA LEONE</c:v>
                </c:pt>
                <c:pt idx="19">
                  <c:v>ALTRO</c:v>
                </c:pt>
              </c:strCache>
            </c:strRef>
          </c:cat>
          <c:val>
            <c:numRef>
              <c:f>Foglio1!$B$2:$B$21</c:f>
              <c:numCache>
                <c:formatCode>#,##0</c:formatCode>
                <c:ptCount val="20"/>
                <c:pt idx="0">
                  <c:v>1557</c:v>
                </c:pt>
                <c:pt idx="1">
                  <c:v>1473</c:v>
                </c:pt>
                <c:pt idx="2">
                  <c:v>1336</c:v>
                </c:pt>
                <c:pt idx="3">
                  <c:v>1097</c:v>
                </c:pt>
                <c:pt idx="4">
                  <c:v>1041</c:v>
                </c:pt>
                <c:pt idx="5" formatCode="General">
                  <c:v>956</c:v>
                </c:pt>
                <c:pt idx="6" formatCode="General">
                  <c:v>945</c:v>
                </c:pt>
                <c:pt idx="7" formatCode="General">
                  <c:v>680</c:v>
                </c:pt>
                <c:pt idx="8" formatCode="General">
                  <c:v>665</c:v>
                </c:pt>
                <c:pt idx="9" formatCode="General">
                  <c:v>562</c:v>
                </c:pt>
                <c:pt idx="10" formatCode="General">
                  <c:v>442</c:v>
                </c:pt>
                <c:pt idx="11" formatCode="General">
                  <c:v>352</c:v>
                </c:pt>
                <c:pt idx="12" formatCode="General">
                  <c:v>339</c:v>
                </c:pt>
                <c:pt idx="13" formatCode="General">
                  <c:v>325</c:v>
                </c:pt>
                <c:pt idx="14" formatCode="General">
                  <c:v>269</c:v>
                </c:pt>
                <c:pt idx="15" formatCode="General">
                  <c:v>267</c:v>
                </c:pt>
                <c:pt idx="16" formatCode="General">
                  <c:v>217</c:v>
                </c:pt>
                <c:pt idx="17" formatCode="General">
                  <c:v>114</c:v>
                </c:pt>
                <c:pt idx="18" formatCode="General">
                  <c:v>111</c:v>
                </c:pt>
                <c:pt idx="19" formatCode="General">
                  <c:v>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B-4903-BE25-64B155DE3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40832"/>
        <c:axId val="143646720"/>
      </c:barChart>
      <c:catAx>
        <c:axId val="14364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646720"/>
        <c:crosses val="autoZero"/>
        <c:auto val="1"/>
        <c:lblAlgn val="ctr"/>
        <c:lblOffset val="100"/>
        <c:noMultiLvlLbl val="0"/>
      </c:catAx>
      <c:valAx>
        <c:axId val="143646720"/>
        <c:scaling>
          <c:orientation val="minMax"/>
          <c:max val="3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14364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2C70B-F517-4B6C-BB11-8C5875AE4175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413F1DF4-44CA-4AD2-9AF0-58314D833863}">
      <dgm:prSet phldrT="[Testo]"/>
      <dgm:spPr>
        <a:solidFill>
          <a:srgbClr val="FCA304"/>
        </a:solidFill>
      </dgm:spPr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MSNA presenti in Italia da 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almeno tre anni</a:t>
          </a:r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, ammessi ad un progetto di integrazione sociale e civile per un periodo 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non inferiore a due anni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A33EAEC8-14BE-4386-8EB7-289F7F76FECB}" type="parTrans" cxnId="{3FC138A0-B8AC-4704-9A3A-C9DF7A7DE9A6}">
      <dgm:prSet/>
      <dgm:spPr/>
      <dgm:t>
        <a:bodyPr/>
        <a:lstStyle/>
        <a:p>
          <a:endParaRPr lang="it-IT"/>
        </a:p>
      </dgm:t>
    </dgm:pt>
    <dgm:pt modelId="{82CA6596-4C3F-4102-98AF-8F1F7B066B8C}" type="sibTrans" cxnId="{3FC138A0-B8AC-4704-9A3A-C9DF7A7DE9A6}">
      <dgm:prSet/>
      <dgm:spPr>
        <a:ln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5C055136-4FE9-4E88-9724-96C434F439D8}">
      <dgm:prSet phldrT="[Testo]"/>
      <dgm:spPr>
        <a:solidFill>
          <a:srgbClr val="FCA304"/>
        </a:solidFill>
      </dgm:spPr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MSNA 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affidati a parenti entro il 4° grado</a:t>
          </a:r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, anche se in possesso del permesso di soggiorno per minore età</a:t>
          </a:r>
          <a:endParaRPr lang="it-IT" dirty="0">
            <a:solidFill>
              <a:schemeClr val="bg2">
                <a:lumMod val="50000"/>
              </a:schemeClr>
            </a:solidFill>
          </a:endParaRPr>
        </a:p>
      </dgm:t>
    </dgm:pt>
    <dgm:pt modelId="{8D030AD8-7BB8-44A7-BD21-540162D3D7C3}" type="parTrans" cxnId="{CDB683AC-675B-42F8-B8FD-9527927D1A4E}">
      <dgm:prSet/>
      <dgm:spPr/>
      <dgm:t>
        <a:bodyPr/>
        <a:lstStyle/>
        <a:p>
          <a:endParaRPr lang="it-IT"/>
        </a:p>
      </dgm:t>
    </dgm:pt>
    <dgm:pt modelId="{BE44AD6F-8E04-43EB-AE7C-EF3BF0C24D0D}" type="sibTrans" cxnId="{CDB683AC-675B-42F8-B8FD-9527927D1A4E}">
      <dgm:prSet/>
      <dgm:spPr/>
      <dgm:t>
        <a:bodyPr/>
        <a:lstStyle/>
        <a:p>
          <a:endParaRPr lang="it-IT"/>
        </a:p>
      </dgm:t>
    </dgm:pt>
    <dgm:pt modelId="{11F75F3E-839F-42CA-8471-8AF8FD5109A8}">
      <dgm:prSet phldrT="[Testo]"/>
      <dgm:spPr>
        <a:solidFill>
          <a:srgbClr val="FCA304"/>
        </a:solidFill>
      </dgm:spPr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MSNA per i quali il Tribunale per i minorenni abbia ordinato il 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prosieguo amministrativo </a:t>
          </a:r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delle misure di protezione e di assistenza oltre il compimento del 18esimo anno di età</a:t>
          </a:r>
          <a:endParaRPr lang="it-IT" dirty="0">
            <a:solidFill>
              <a:schemeClr val="bg2">
                <a:lumMod val="50000"/>
              </a:schemeClr>
            </a:solidFill>
          </a:endParaRPr>
        </a:p>
      </dgm:t>
    </dgm:pt>
    <dgm:pt modelId="{64BFFD76-6BD5-407C-B0F9-D28C57CD3186}" type="parTrans" cxnId="{E47C732E-DC85-4474-9F36-A86002BF8D15}">
      <dgm:prSet/>
      <dgm:spPr/>
      <dgm:t>
        <a:bodyPr/>
        <a:lstStyle/>
        <a:p>
          <a:endParaRPr lang="it-IT"/>
        </a:p>
      </dgm:t>
    </dgm:pt>
    <dgm:pt modelId="{834A17C8-EE9F-431B-AC41-64F9593B4618}" type="sibTrans" cxnId="{E47C732E-DC85-4474-9F36-A86002BF8D15}">
      <dgm:prSet/>
      <dgm:spPr/>
      <dgm:t>
        <a:bodyPr/>
        <a:lstStyle/>
        <a:p>
          <a:endParaRPr lang="it-IT"/>
        </a:p>
      </dgm:t>
    </dgm:pt>
    <dgm:pt modelId="{E5CC16D6-96A3-4834-AEC8-77013509F83B}">
      <dgm:prSet phldrT="[Testo]"/>
      <dgm:spPr>
        <a:solidFill>
          <a:srgbClr val="FCA304"/>
        </a:solidFill>
      </dgm:spPr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MSNA che al compimento del 18esimo anno di età siano in possesso di un permesso di soggiorno per 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asilo, per protezione sussidiaria o per motivi umanitari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B58EF3D8-052A-4C7A-B925-CA5D238B22FD}" type="parTrans" cxnId="{E521BAFC-98EC-407C-A0D3-1FB60B985370}">
      <dgm:prSet/>
      <dgm:spPr/>
      <dgm:t>
        <a:bodyPr/>
        <a:lstStyle/>
        <a:p>
          <a:endParaRPr lang="it-IT"/>
        </a:p>
      </dgm:t>
    </dgm:pt>
    <dgm:pt modelId="{29A46A4A-2132-484A-BA47-93729193F613}" type="sibTrans" cxnId="{E521BAFC-98EC-407C-A0D3-1FB60B985370}">
      <dgm:prSet/>
      <dgm:spPr/>
      <dgm:t>
        <a:bodyPr/>
        <a:lstStyle/>
        <a:p>
          <a:endParaRPr lang="it-IT"/>
        </a:p>
      </dgm:t>
    </dgm:pt>
    <dgm:pt modelId="{7C06797B-0DDC-405B-9928-8041878E28E0}" type="pres">
      <dgm:prSet presAssocID="{1D02C70B-F517-4B6C-BB11-8C5875AE41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7B92DAB-928B-49FA-A50E-69D3CB66FB73}" type="pres">
      <dgm:prSet presAssocID="{1D02C70B-F517-4B6C-BB11-8C5875AE4175}" presName="Name1" presStyleCnt="0"/>
      <dgm:spPr/>
    </dgm:pt>
    <dgm:pt modelId="{DAFD9B68-2FAA-460C-8240-F68BF5C77277}" type="pres">
      <dgm:prSet presAssocID="{1D02C70B-F517-4B6C-BB11-8C5875AE4175}" presName="cycle" presStyleCnt="0"/>
      <dgm:spPr/>
    </dgm:pt>
    <dgm:pt modelId="{3257BD41-8468-4CA5-BCDF-1AD7C0C45D1F}" type="pres">
      <dgm:prSet presAssocID="{1D02C70B-F517-4B6C-BB11-8C5875AE4175}" presName="srcNode" presStyleLbl="node1" presStyleIdx="0" presStyleCnt="4"/>
      <dgm:spPr/>
    </dgm:pt>
    <dgm:pt modelId="{C27B9E7A-60BD-43D7-A5EF-2DED1B66C1E8}" type="pres">
      <dgm:prSet presAssocID="{1D02C70B-F517-4B6C-BB11-8C5875AE4175}" presName="conn" presStyleLbl="parChTrans1D2" presStyleIdx="0" presStyleCnt="1" custLinFactNeighborX="48" custLinFactNeighborY="-569"/>
      <dgm:spPr/>
      <dgm:t>
        <a:bodyPr/>
        <a:lstStyle/>
        <a:p>
          <a:endParaRPr lang="it-IT"/>
        </a:p>
      </dgm:t>
    </dgm:pt>
    <dgm:pt modelId="{D75B4A4F-D756-42FD-A0BA-4F3B44BDE6BA}" type="pres">
      <dgm:prSet presAssocID="{1D02C70B-F517-4B6C-BB11-8C5875AE4175}" presName="extraNode" presStyleLbl="node1" presStyleIdx="0" presStyleCnt="4"/>
      <dgm:spPr/>
    </dgm:pt>
    <dgm:pt modelId="{2EE985DA-2170-4B93-9F30-DBFB30F4174D}" type="pres">
      <dgm:prSet presAssocID="{1D02C70B-F517-4B6C-BB11-8C5875AE4175}" presName="dstNode" presStyleLbl="node1" presStyleIdx="0" presStyleCnt="4"/>
      <dgm:spPr/>
    </dgm:pt>
    <dgm:pt modelId="{DD823E38-DB02-4B27-BBF8-29A54DB43457}" type="pres">
      <dgm:prSet presAssocID="{413F1DF4-44CA-4AD2-9AF0-58314D83386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49C1BA-3A3F-4ACB-A516-51D7F020BAE3}" type="pres">
      <dgm:prSet presAssocID="{413F1DF4-44CA-4AD2-9AF0-58314D833863}" presName="accent_1" presStyleCnt="0"/>
      <dgm:spPr/>
    </dgm:pt>
    <dgm:pt modelId="{9B839473-995B-449F-8AA6-186D446708B1}" type="pres">
      <dgm:prSet presAssocID="{413F1DF4-44CA-4AD2-9AF0-58314D833863}" presName="accentRepeatNode" presStyleLbl="solidFgAcc1" presStyleIdx="0" presStyleCnt="4"/>
      <dgm:spPr>
        <a:ln>
          <a:solidFill>
            <a:srgbClr val="C00000"/>
          </a:solidFill>
        </a:ln>
      </dgm:spPr>
    </dgm:pt>
    <dgm:pt modelId="{72A83575-FBCF-434D-BB1B-CADF6FC49DFE}" type="pres">
      <dgm:prSet presAssocID="{5C055136-4FE9-4E88-9724-96C434F439D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7B2EEE-A3B5-4997-A156-00ED1C8A55C5}" type="pres">
      <dgm:prSet presAssocID="{5C055136-4FE9-4E88-9724-96C434F439D8}" presName="accent_2" presStyleCnt="0"/>
      <dgm:spPr/>
    </dgm:pt>
    <dgm:pt modelId="{0E1F5E27-C033-44FB-9F6F-5693C527A5A8}" type="pres">
      <dgm:prSet presAssocID="{5C055136-4FE9-4E88-9724-96C434F439D8}" presName="accentRepeatNode" presStyleLbl="solidFgAcc1" presStyleIdx="1" presStyleCnt="4"/>
      <dgm:spPr>
        <a:ln>
          <a:solidFill>
            <a:srgbClr val="C00000"/>
          </a:solidFill>
        </a:ln>
      </dgm:spPr>
    </dgm:pt>
    <dgm:pt modelId="{8D42F33C-6340-44D1-8C69-499430616977}" type="pres">
      <dgm:prSet presAssocID="{11F75F3E-839F-42CA-8471-8AF8FD5109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4578B5-5D2D-4414-865B-1C12B7CA50F5}" type="pres">
      <dgm:prSet presAssocID="{11F75F3E-839F-42CA-8471-8AF8FD5109A8}" presName="accent_3" presStyleCnt="0"/>
      <dgm:spPr/>
    </dgm:pt>
    <dgm:pt modelId="{2C88F472-4EF4-4FDB-A1CF-050F49998CDE}" type="pres">
      <dgm:prSet presAssocID="{11F75F3E-839F-42CA-8471-8AF8FD5109A8}" presName="accentRepeatNode" presStyleLbl="solidFgAcc1" presStyleIdx="2" presStyleCnt="4"/>
      <dgm:spPr>
        <a:ln>
          <a:solidFill>
            <a:srgbClr val="C00000"/>
          </a:solidFill>
        </a:ln>
      </dgm:spPr>
    </dgm:pt>
    <dgm:pt modelId="{A1C15600-88E3-4D59-BFC9-1ECCA59AD3D3}" type="pres">
      <dgm:prSet presAssocID="{E5CC16D6-96A3-4834-AEC8-77013509F83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205B5C-C714-4961-BDF2-5F163DE606C3}" type="pres">
      <dgm:prSet presAssocID="{E5CC16D6-96A3-4834-AEC8-77013509F83B}" presName="accent_4" presStyleCnt="0"/>
      <dgm:spPr/>
    </dgm:pt>
    <dgm:pt modelId="{311CBDD7-F11A-4EE9-B35A-0C164126B214}" type="pres">
      <dgm:prSet presAssocID="{E5CC16D6-96A3-4834-AEC8-77013509F83B}" presName="accentRepeatNode" presStyleLbl="solidFgAcc1" presStyleIdx="3" presStyleCnt="4"/>
      <dgm:spPr>
        <a:ln>
          <a:solidFill>
            <a:srgbClr val="C00000"/>
          </a:solidFill>
        </a:ln>
      </dgm:spPr>
    </dgm:pt>
  </dgm:ptLst>
  <dgm:cxnLst>
    <dgm:cxn modelId="{FFE48414-D7C2-4D95-9DAF-18396264221B}" type="presOf" srcId="{413F1DF4-44CA-4AD2-9AF0-58314D833863}" destId="{DD823E38-DB02-4B27-BBF8-29A54DB43457}" srcOrd="0" destOrd="0" presId="urn:microsoft.com/office/officeart/2008/layout/VerticalCurvedList"/>
    <dgm:cxn modelId="{13DDBB50-47B8-423D-9809-A6C00E2E5E97}" type="presOf" srcId="{E5CC16D6-96A3-4834-AEC8-77013509F83B}" destId="{A1C15600-88E3-4D59-BFC9-1ECCA59AD3D3}" srcOrd="0" destOrd="0" presId="urn:microsoft.com/office/officeart/2008/layout/VerticalCurvedList"/>
    <dgm:cxn modelId="{3FC138A0-B8AC-4704-9A3A-C9DF7A7DE9A6}" srcId="{1D02C70B-F517-4B6C-BB11-8C5875AE4175}" destId="{413F1DF4-44CA-4AD2-9AF0-58314D833863}" srcOrd="0" destOrd="0" parTransId="{A33EAEC8-14BE-4386-8EB7-289F7F76FECB}" sibTransId="{82CA6596-4C3F-4102-98AF-8F1F7B066B8C}"/>
    <dgm:cxn modelId="{E898074B-8C39-4190-A557-5C53F58094EC}" type="presOf" srcId="{11F75F3E-839F-42CA-8471-8AF8FD5109A8}" destId="{8D42F33C-6340-44D1-8C69-499430616977}" srcOrd="0" destOrd="0" presId="urn:microsoft.com/office/officeart/2008/layout/VerticalCurvedList"/>
    <dgm:cxn modelId="{6A4F7A18-8970-44C9-9767-1A870B2AE50E}" type="presOf" srcId="{1D02C70B-F517-4B6C-BB11-8C5875AE4175}" destId="{7C06797B-0DDC-405B-9928-8041878E28E0}" srcOrd="0" destOrd="0" presId="urn:microsoft.com/office/officeart/2008/layout/VerticalCurvedList"/>
    <dgm:cxn modelId="{E521BAFC-98EC-407C-A0D3-1FB60B985370}" srcId="{1D02C70B-F517-4B6C-BB11-8C5875AE4175}" destId="{E5CC16D6-96A3-4834-AEC8-77013509F83B}" srcOrd="3" destOrd="0" parTransId="{B58EF3D8-052A-4C7A-B925-CA5D238B22FD}" sibTransId="{29A46A4A-2132-484A-BA47-93729193F613}"/>
    <dgm:cxn modelId="{F828C159-5E2F-4D2C-8C38-EECAF95B4620}" type="presOf" srcId="{5C055136-4FE9-4E88-9724-96C434F439D8}" destId="{72A83575-FBCF-434D-BB1B-CADF6FC49DFE}" srcOrd="0" destOrd="0" presId="urn:microsoft.com/office/officeart/2008/layout/VerticalCurvedList"/>
    <dgm:cxn modelId="{CDB683AC-675B-42F8-B8FD-9527927D1A4E}" srcId="{1D02C70B-F517-4B6C-BB11-8C5875AE4175}" destId="{5C055136-4FE9-4E88-9724-96C434F439D8}" srcOrd="1" destOrd="0" parTransId="{8D030AD8-7BB8-44A7-BD21-540162D3D7C3}" sibTransId="{BE44AD6F-8E04-43EB-AE7C-EF3BF0C24D0D}"/>
    <dgm:cxn modelId="{7C4E8D5E-D2B1-48FC-A1E1-4D668C28364E}" type="presOf" srcId="{82CA6596-4C3F-4102-98AF-8F1F7B066B8C}" destId="{C27B9E7A-60BD-43D7-A5EF-2DED1B66C1E8}" srcOrd="0" destOrd="0" presId="urn:microsoft.com/office/officeart/2008/layout/VerticalCurvedList"/>
    <dgm:cxn modelId="{E47C732E-DC85-4474-9F36-A86002BF8D15}" srcId="{1D02C70B-F517-4B6C-BB11-8C5875AE4175}" destId="{11F75F3E-839F-42CA-8471-8AF8FD5109A8}" srcOrd="2" destOrd="0" parTransId="{64BFFD76-6BD5-407C-B0F9-D28C57CD3186}" sibTransId="{834A17C8-EE9F-431B-AC41-64F9593B4618}"/>
    <dgm:cxn modelId="{A7B8B257-BFF9-461B-B49D-B97F9DE18E66}" type="presParOf" srcId="{7C06797B-0DDC-405B-9928-8041878E28E0}" destId="{97B92DAB-928B-49FA-A50E-69D3CB66FB73}" srcOrd="0" destOrd="0" presId="urn:microsoft.com/office/officeart/2008/layout/VerticalCurvedList"/>
    <dgm:cxn modelId="{EEE18435-AA23-4E62-9B8B-32AB27D366E5}" type="presParOf" srcId="{97B92DAB-928B-49FA-A50E-69D3CB66FB73}" destId="{DAFD9B68-2FAA-460C-8240-F68BF5C77277}" srcOrd="0" destOrd="0" presId="urn:microsoft.com/office/officeart/2008/layout/VerticalCurvedList"/>
    <dgm:cxn modelId="{7ED5DE2E-62A3-4BD3-9774-201E87240CE5}" type="presParOf" srcId="{DAFD9B68-2FAA-460C-8240-F68BF5C77277}" destId="{3257BD41-8468-4CA5-BCDF-1AD7C0C45D1F}" srcOrd="0" destOrd="0" presId="urn:microsoft.com/office/officeart/2008/layout/VerticalCurvedList"/>
    <dgm:cxn modelId="{1FF2A718-71A7-4037-A90F-AF2F66BD5225}" type="presParOf" srcId="{DAFD9B68-2FAA-460C-8240-F68BF5C77277}" destId="{C27B9E7A-60BD-43D7-A5EF-2DED1B66C1E8}" srcOrd="1" destOrd="0" presId="urn:microsoft.com/office/officeart/2008/layout/VerticalCurvedList"/>
    <dgm:cxn modelId="{9836E192-DCFC-4A77-B397-12ADDECE5566}" type="presParOf" srcId="{DAFD9B68-2FAA-460C-8240-F68BF5C77277}" destId="{D75B4A4F-D756-42FD-A0BA-4F3B44BDE6BA}" srcOrd="2" destOrd="0" presId="urn:microsoft.com/office/officeart/2008/layout/VerticalCurvedList"/>
    <dgm:cxn modelId="{204822B2-C964-4D9B-8106-ED5E54CD2A97}" type="presParOf" srcId="{DAFD9B68-2FAA-460C-8240-F68BF5C77277}" destId="{2EE985DA-2170-4B93-9F30-DBFB30F4174D}" srcOrd="3" destOrd="0" presId="urn:microsoft.com/office/officeart/2008/layout/VerticalCurvedList"/>
    <dgm:cxn modelId="{1A0E4333-7ED8-418F-9964-29C4711E6964}" type="presParOf" srcId="{97B92DAB-928B-49FA-A50E-69D3CB66FB73}" destId="{DD823E38-DB02-4B27-BBF8-29A54DB43457}" srcOrd="1" destOrd="0" presId="urn:microsoft.com/office/officeart/2008/layout/VerticalCurvedList"/>
    <dgm:cxn modelId="{02CF0772-75FC-447F-B74D-71D469667183}" type="presParOf" srcId="{97B92DAB-928B-49FA-A50E-69D3CB66FB73}" destId="{A849C1BA-3A3F-4ACB-A516-51D7F020BAE3}" srcOrd="2" destOrd="0" presId="urn:microsoft.com/office/officeart/2008/layout/VerticalCurvedList"/>
    <dgm:cxn modelId="{EB7B38BD-F818-47F3-97B3-66182EC32186}" type="presParOf" srcId="{A849C1BA-3A3F-4ACB-A516-51D7F020BAE3}" destId="{9B839473-995B-449F-8AA6-186D446708B1}" srcOrd="0" destOrd="0" presId="urn:microsoft.com/office/officeart/2008/layout/VerticalCurvedList"/>
    <dgm:cxn modelId="{1928B208-C46C-47BE-9EAD-3D71E9F8E0B4}" type="presParOf" srcId="{97B92DAB-928B-49FA-A50E-69D3CB66FB73}" destId="{72A83575-FBCF-434D-BB1B-CADF6FC49DFE}" srcOrd="3" destOrd="0" presId="urn:microsoft.com/office/officeart/2008/layout/VerticalCurvedList"/>
    <dgm:cxn modelId="{627D7C89-1A28-4F14-9FCA-3C90BE640DE6}" type="presParOf" srcId="{97B92DAB-928B-49FA-A50E-69D3CB66FB73}" destId="{467B2EEE-A3B5-4997-A156-00ED1C8A55C5}" srcOrd="4" destOrd="0" presId="urn:microsoft.com/office/officeart/2008/layout/VerticalCurvedList"/>
    <dgm:cxn modelId="{63047FB3-4B79-439E-AFE2-CA7E867A36C5}" type="presParOf" srcId="{467B2EEE-A3B5-4997-A156-00ED1C8A55C5}" destId="{0E1F5E27-C033-44FB-9F6F-5693C527A5A8}" srcOrd="0" destOrd="0" presId="urn:microsoft.com/office/officeart/2008/layout/VerticalCurvedList"/>
    <dgm:cxn modelId="{806AD6A8-A616-446D-9DFD-4BC742364BBA}" type="presParOf" srcId="{97B92DAB-928B-49FA-A50E-69D3CB66FB73}" destId="{8D42F33C-6340-44D1-8C69-499430616977}" srcOrd="5" destOrd="0" presId="urn:microsoft.com/office/officeart/2008/layout/VerticalCurvedList"/>
    <dgm:cxn modelId="{A28CA821-AFE1-4927-9245-47DE0E50EBD0}" type="presParOf" srcId="{97B92DAB-928B-49FA-A50E-69D3CB66FB73}" destId="{0B4578B5-5D2D-4414-865B-1C12B7CA50F5}" srcOrd="6" destOrd="0" presId="urn:microsoft.com/office/officeart/2008/layout/VerticalCurvedList"/>
    <dgm:cxn modelId="{895E8333-211D-4822-81E7-E5834B38F930}" type="presParOf" srcId="{0B4578B5-5D2D-4414-865B-1C12B7CA50F5}" destId="{2C88F472-4EF4-4FDB-A1CF-050F49998CDE}" srcOrd="0" destOrd="0" presId="urn:microsoft.com/office/officeart/2008/layout/VerticalCurvedList"/>
    <dgm:cxn modelId="{80A746C4-E635-4C95-9807-845DA4F974AF}" type="presParOf" srcId="{97B92DAB-928B-49FA-A50E-69D3CB66FB73}" destId="{A1C15600-88E3-4D59-BFC9-1ECCA59AD3D3}" srcOrd="7" destOrd="0" presId="urn:microsoft.com/office/officeart/2008/layout/VerticalCurvedList"/>
    <dgm:cxn modelId="{5C72EEFF-D450-46DB-85A3-799A15E3D6A7}" type="presParOf" srcId="{97B92DAB-928B-49FA-A50E-69D3CB66FB73}" destId="{E2205B5C-C714-4961-BDF2-5F163DE606C3}" srcOrd="8" destOrd="0" presId="urn:microsoft.com/office/officeart/2008/layout/VerticalCurvedList"/>
    <dgm:cxn modelId="{97FDCA2B-EE58-4EBC-90ED-761E1D34146B}" type="presParOf" srcId="{E2205B5C-C714-4961-BDF2-5F163DE606C3}" destId="{311CBDD7-F11A-4EE9-B35A-0C164126B2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F7377-1DEC-4FF0-8D7D-8A5D112491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EF06B2-4082-4834-9F05-72B032E32F75}">
      <dgm:prSet phldrT="[Testo]" custT="1"/>
      <dgm:spPr/>
      <dgm:t>
        <a:bodyPr/>
        <a:lstStyle/>
        <a:p>
          <a:pPr algn="ctr"/>
          <a:r>
            <a:rPr lang="it-IT" sz="1400" dirty="0"/>
            <a:t>CENSITO</a:t>
          </a:r>
          <a:endParaRPr lang="it-IT" sz="1400" b="1" dirty="0"/>
        </a:p>
      </dgm:t>
    </dgm:pt>
    <dgm:pt modelId="{CBD300FB-E08C-4B9B-B3BB-8E626891EEE0}" type="parTrans" cxnId="{5E27CEF2-53B8-4343-A8E2-86A3B220684D}">
      <dgm:prSet/>
      <dgm:spPr/>
      <dgm:t>
        <a:bodyPr/>
        <a:lstStyle/>
        <a:p>
          <a:endParaRPr lang="it-IT" b="1"/>
        </a:p>
      </dgm:t>
    </dgm:pt>
    <dgm:pt modelId="{EBCA8781-90D2-40F7-9342-E59C8456EB10}" type="sibTrans" cxnId="{5E27CEF2-53B8-4343-A8E2-86A3B220684D}">
      <dgm:prSet/>
      <dgm:spPr>
        <a:solidFill>
          <a:srgbClr val="00B050"/>
        </a:solidFill>
      </dgm:spPr>
      <dgm:t>
        <a:bodyPr/>
        <a:lstStyle/>
        <a:p>
          <a:endParaRPr lang="it-IT" b="1" dirty="0"/>
        </a:p>
      </dgm:t>
    </dgm:pt>
    <dgm:pt modelId="{89D350B0-CD2E-4D9F-925F-C9D9E3ED15BB}">
      <dgm:prSet phldrT="[Testo]" custT="1"/>
      <dgm:spPr/>
      <dgm:t>
        <a:bodyPr anchor="ctr"/>
        <a:lstStyle/>
        <a:p>
          <a:pPr algn="ctr"/>
          <a:r>
            <a:rPr lang="it-IT" sz="1400" dirty="0"/>
            <a:t>COLLOCATO</a:t>
          </a:r>
        </a:p>
      </dgm:t>
    </dgm:pt>
    <dgm:pt modelId="{38107FFB-174B-4A20-8DAD-9454220A49E5}" type="parTrans" cxnId="{2C576F49-9487-4E66-B656-48873D92D33B}">
      <dgm:prSet/>
      <dgm:spPr/>
      <dgm:t>
        <a:bodyPr/>
        <a:lstStyle/>
        <a:p>
          <a:endParaRPr lang="it-IT" b="1"/>
        </a:p>
      </dgm:t>
    </dgm:pt>
    <dgm:pt modelId="{18A63F8C-A32B-4DFB-9206-1CAB1927B3C8}" type="sibTrans" cxnId="{2C576F49-9487-4E66-B656-48873D92D33B}">
      <dgm:prSet/>
      <dgm:spPr>
        <a:solidFill>
          <a:srgbClr val="00B050"/>
        </a:solidFill>
      </dgm:spPr>
      <dgm:t>
        <a:bodyPr/>
        <a:lstStyle/>
        <a:p>
          <a:endParaRPr lang="it-IT" b="1"/>
        </a:p>
      </dgm:t>
    </dgm:pt>
    <dgm:pt modelId="{59F18D2B-7DD0-4FC2-99C3-8C9AC10E4192}">
      <dgm:prSet phldrT="[Testo]" custT="1"/>
      <dgm:spPr/>
      <dgm:t>
        <a:bodyPr/>
        <a:lstStyle/>
        <a:p>
          <a:pPr algn="ctr"/>
          <a:r>
            <a:rPr lang="it-IT" sz="1400" b="1" dirty="0"/>
            <a:t>USCITO DI </a:t>
          </a:r>
          <a:r>
            <a:rPr lang="it-IT" sz="1400" dirty="0"/>
            <a:t>COMPETENZA</a:t>
          </a:r>
          <a:endParaRPr lang="it-IT" sz="1400" b="1" dirty="0"/>
        </a:p>
      </dgm:t>
    </dgm:pt>
    <dgm:pt modelId="{73CE96E8-ED7E-46A0-9592-134D2327C211}" type="sibTrans" cxnId="{69F67C7F-862A-482B-AE51-FBAC1E6791DB}">
      <dgm:prSet/>
      <dgm:spPr/>
      <dgm:t>
        <a:bodyPr/>
        <a:lstStyle/>
        <a:p>
          <a:endParaRPr lang="it-IT" b="1"/>
        </a:p>
      </dgm:t>
    </dgm:pt>
    <dgm:pt modelId="{FCB39F94-9514-48EC-991C-50624D3A7F3B}" type="parTrans" cxnId="{69F67C7F-862A-482B-AE51-FBAC1E6791DB}">
      <dgm:prSet/>
      <dgm:spPr/>
      <dgm:t>
        <a:bodyPr/>
        <a:lstStyle/>
        <a:p>
          <a:endParaRPr lang="it-IT" b="1"/>
        </a:p>
      </dgm:t>
    </dgm:pt>
    <dgm:pt modelId="{3512B340-E162-49D2-983E-AC193E108791}">
      <dgm:prSet phldrT="[Testo]" custT="1"/>
      <dgm:spPr/>
      <dgm:t>
        <a:bodyPr/>
        <a:lstStyle/>
        <a:p>
          <a:pPr algn="ctr"/>
          <a:r>
            <a:rPr lang="it-IT" sz="1400" b="1" dirty="0"/>
            <a:t>PRESO IN </a:t>
          </a:r>
          <a:r>
            <a:rPr lang="it-IT" sz="1400" dirty="0" smtClean="0"/>
            <a:t>CARICO</a:t>
          </a:r>
          <a:endParaRPr lang="it-IT" sz="1400" b="1" dirty="0"/>
        </a:p>
      </dgm:t>
    </dgm:pt>
    <dgm:pt modelId="{7DDDD47E-D497-4BCB-AE54-C6789CACDBDB}" type="sibTrans" cxnId="{4D43F8AD-65AE-408E-B584-5BA7D213B33E}">
      <dgm:prSet/>
      <dgm:spPr>
        <a:solidFill>
          <a:srgbClr val="00B050"/>
        </a:solidFill>
      </dgm:spPr>
      <dgm:t>
        <a:bodyPr/>
        <a:lstStyle/>
        <a:p>
          <a:endParaRPr lang="it-IT" b="1"/>
        </a:p>
      </dgm:t>
    </dgm:pt>
    <dgm:pt modelId="{12E953C4-1D20-4B64-8891-DA5DC15818FE}" type="parTrans" cxnId="{4D43F8AD-65AE-408E-B584-5BA7D213B33E}">
      <dgm:prSet/>
      <dgm:spPr/>
      <dgm:t>
        <a:bodyPr/>
        <a:lstStyle/>
        <a:p>
          <a:endParaRPr lang="it-IT" b="1"/>
        </a:p>
      </dgm:t>
    </dgm:pt>
    <dgm:pt modelId="{309FAEA4-4C32-4B99-8E06-FB20BF759B09}" type="pres">
      <dgm:prSet presAssocID="{7C4F7377-1DEC-4FF0-8D7D-8A5D112491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95D416-CA8A-4854-9D50-693D48D1BF15}" type="pres">
      <dgm:prSet presAssocID="{1CEF06B2-4082-4834-9F05-72B032E32F75}" presName="node" presStyleLbl="node1" presStyleIdx="0" presStyleCnt="4" custLinFactNeighborX="14232" custLinFactNeighborY="-17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0D2C12-6F3A-4B61-A1EF-A44D41009E7D}" type="pres">
      <dgm:prSet presAssocID="{EBCA8781-90D2-40F7-9342-E59C8456EB10}" presName="sibTrans" presStyleLbl="sibTrans2D1" presStyleIdx="0" presStyleCnt="3"/>
      <dgm:spPr/>
      <dgm:t>
        <a:bodyPr/>
        <a:lstStyle/>
        <a:p>
          <a:endParaRPr lang="it-IT"/>
        </a:p>
      </dgm:t>
    </dgm:pt>
    <dgm:pt modelId="{F49C510D-FDFE-4C9D-8133-889891B18F45}" type="pres">
      <dgm:prSet presAssocID="{EBCA8781-90D2-40F7-9342-E59C8456EB10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B2292FCC-E966-42F2-9245-562736DABD31}" type="pres">
      <dgm:prSet presAssocID="{89D350B0-CD2E-4D9F-925F-C9D9E3ED15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A8A1F7-803E-4207-A8B4-40CB738A1900}" type="pres">
      <dgm:prSet presAssocID="{18A63F8C-A32B-4DFB-9206-1CAB1927B3C8}" presName="sibTrans" presStyleLbl="sibTrans2D1" presStyleIdx="1" presStyleCnt="3"/>
      <dgm:spPr/>
      <dgm:t>
        <a:bodyPr/>
        <a:lstStyle/>
        <a:p>
          <a:endParaRPr lang="it-IT"/>
        </a:p>
      </dgm:t>
    </dgm:pt>
    <dgm:pt modelId="{4A059F28-ECFA-486A-819A-EB6CD45A7F82}" type="pres">
      <dgm:prSet presAssocID="{18A63F8C-A32B-4DFB-9206-1CAB1927B3C8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6620AC24-2A3A-4597-B916-F1B9E8DB2DC1}" type="pres">
      <dgm:prSet presAssocID="{3512B340-E162-49D2-983E-AC193E108791}" presName="node" presStyleLbl="node1" presStyleIdx="2" presStyleCnt="4" custLinFactNeighborX="-5991" custLinFactNeighborY="-3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A122A2-ED00-4A1F-A545-AF02D3275C5A}" type="pres">
      <dgm:prSet presAssocID="{7DDDD47E-D497-4BCB-AE54-C6789CACDBDB}" presName="sibTrans" presStyleLbl="sibTrans2D1" presStyleIdx="2" presStyleCnt="3"/>
      <dgm:spPr/>
      <dgm:t>
        <a:bodyPr/>
        <a:lstStyle/>
        <a:p>
          <a:endParaRPr lang="it-IT"/>
        </a:p>
      </dgm:t>
    </dgm:pt>
    <dgm:pt modelId="{253EF036-DB67-408E-A8FF-4BCCF018A1C7}" type="pres">
      <dgm:prSet presAssocID="{7DDDD47E-D497-4BCB-AE54-C6789CACDBDB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7CD1D338-A25E-4A50-A95A-BD8AC1B7F208}" type="pres">
      <dgm:prSet presAssocID="{59F18D2B-7DD0-4FC2-99C3-8C9AC10E4192}" presName="node" presStyleLbl="node1" presStyleIdx="3" presStyleCnt="4" custLinFactNeighborX="-22851" custLinFactNeighborY="-12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27CEF2-53B8-4343-A8E2-86A3B220684D}" srcId="{7C4F7377-1DEC-4FF0-8D7D-8A5D1124911C}" destId="{1CEF06B2-4082-4834-9F05-72B032E32F75}" srcOrd="0" destOrd="0" parTransId="{CBD300FB-E08C-4B9B-B3BB-8E626891EEE0}" sibTransId="{EBCA8781-90D2-40F7-9342-E59C8456EB10}"/>
    <dgm:cxn modelId="{BAA5632E-C6EA-4585-9415-10DEB96A1D98}" type="presOf" srcId="{7DDDD47E-D497-4BCB-AE54-C6789CACDBDB}" destId="{2EA122A2-ED00-4A1F-A545-AF02D3275C5A}" srcOrd="0" destOrd="0" presId="urn:microsoft.com/office/officeart/2005/8/layout/process1"/>
    <dgm:cxn modelId="{212B0243-89C0-48A3-A2F1-6309FB56C199}" type="presOf" srcId="{7DDDD47E-D497-4BCB-AE54-C6789CACDBDB}" destId="{253EF036-DB67-408E-A8FF-4BCCF018A1C7}" srcOrd="1" destOrd="0" presId="urn:microsoft.com/office/officeart/2005/8/layout/process1"/>
    <dgm:cxn modelId="{4D43F8AD-65AE-408E-B584-5BA7D213B33E}" srcId="{7C4F7377-1DEC-4FF0-8D7D-8A5D1124911C}" destId="{3512B340-E162-49D2-983E-AC193E108791}" srcOrd="2" destOrd="0" parTransId="{12E953C4-1D20-4B64-8891-DA5DC15818FE}" sibTransId="{7DDDD47E-D497-4BCB-AE54-C6789CACDBDB}"/>
    <dgm:cxn modelId="{2C576F49-9487-4E66-B656-48873D92D33B}" srcId="{7C4F7377-1DEC-4FF0-8D7D-8A5D1124911C}" destId="{89D350B0-CD2E-4D9F-925F-C9D9E3ED15BB}" srcOrd="1" destOrd="0" parTransId="{38107FFB-174B-4A20-8DAD-9454220A49E5}" sibTransId="{18A63F8C-A32B-4DFB-9206-1CAB1927B3C8}"/>
    <dgm:cxn modelId="{69F67C7F-862A-482B-AE51-FBAC1E6791DB}" srcId="{7C4F7377-1DEC-4FF0-8D7D-8A5D1124911C}" destId="{59F18D2B-7DD0-4FC2-99C3-8C9AC10E4192}" srcOrd="3" destOrd="0" parTransId="{FCB39F94-9514-48EC-991C-50624D3A7F3B}" sibTransId="{73CE96E8-ED7E-46A0-9592-134D2327C211}"/>
    <dgm:cxn modelId="{B0D4508E-CDB9-480D-AF85-A682BC71EDFE}" type="presOf" srcId="{89D350B0-CD2E-4D9F-925F-C9D9E3ED15BB}" destId="{B2292FCC-E966-42F2-9245-562736DABD31}" srcOrd="0" destOrd="0" presId="urn:microsoft.com/office/officeart/2005/8/layout/process1"/>
    <dgm:cxn modelId="{2FBECFBC-A1D9-4C30-B1F8-8B8F11825155}" type="presOf" srcId="{EBCA8781-90D2-40F7-9342-E59C8456EB10}" destId="{F49C510D-FDFE-4C9D-8133-889891B18F45}" srcOrd="1" destOrd="0" presId="urn:microsoft.com/office/officeart/2005/8/layout/process1"/>
    <dgm:cxn modelId="{8DC707F8-95A0-410B-AADD-D7E2AA30B71D}" type="presOf" srcId="{3512B340-E162-49D2-983E-AC193E108791}" destId="{6620AC24-2A3A-4597-B916-F1B9E8DB2DC1}" srcOrd="0" destOrd="0" presId="urn:microsoft.com/office/officeart/2005/8/layout/process1"/>
    <dgm:cxn modelId="{CB59706A-A1A6-4A59-90E9-AC4109EBA520}" type="presOf" srcId="{EBCA8781-90D2-40F7-9342-E59C8456EB10}" destId="{550D2C12-6F3A-4B61-A1EF-A44D41009E7D}" srcOrd="0" destOrd="0" presId="urn:microsoft.com/office/officeart/2005/8/layout/process1"/>
    <dgm:cxn modelId="{F29C0ED5-85F1-47C7-A17D-6FB60F843181}" type="presOf" srcId="{7C4F7377-1DEC-4FF0-8D7D-8A5D1124911C}" destId="{309FAEA4-4C32-4B99-8E06-FB20BF759B09}" srcOrd="0" destOrd="0" presId="urn:microsoft.com/office/officeart/2005/8/layout/process1"/>
    <dgm:cxn modelId="{585B51EC-3CE2-4B85-AA80-F17BD462888B}" type="presOf" srcId="{18A63F8C-A32B-4DFB-9206-1CAB1927B3C8}" destId="{D1A8A1F7-803E-4207-A8B4-40CB738A1900}" srcOrd="0" destOrd="0" presId="urn:microsoft.com/office/officeart/2005/8/layout/process1"/>
    <dgm:cxn modelId="{367AADC4-033A-49E8-8098-CAB33FF46C19}" type="presOf" srcId="{18A63F8C-A32B-4DFB-9206-1CAB1927B3C8}" destId="{4A059F28-ECFA-486A-819A-EB6CD45A7F82}" srcOrd="1" destOrd="0" presId="urn:microsoft.com/office/officeart/2005/8/layout/process1"/>
    <dgm:cxn modelId="{3E897D69-B207-4BA6-B293-AA6112463F3E}" type="presOf" srcId="{59F18D2B-7DD0-4FC2-99C3-8C9AC10E4192}" destId="{7CD1D338-A25E-4A50-A95A-BD8AC1B7F208}" srcOrd="0" destOrd="0" presId="urn:microsoft.com/office/officeart/2005/8/layout/process1"/>
    <dgm:cxn modelId="{7EF3C883-939B-4A46-881A-4410653BDDDB}" type="presOf" srcId="{1CEF06B2-4082-4834-9F05-72B032E32F75}" destId="{8095D416-CA8A-4854-9D50-693D48D1BF15}" srcOrd="0" destOrd="0" presId="urn:microsoft.com/office/officeart/2005/8/layout/process1"/>
    <dgm:cxn modelId="{4966AE44-8609-4A22-A306-4052342BA1EF}" type="presParOf" srcId="{309FAEA4-4C32-4B99-8E06-FB20BF759B09}" destId="{8095D416-CA8A-4854-9D50-693D48D1BF15}" srcOrd="0" destOrd="0" presId="urn:microsoft.com/office/officeart/2005/8/layout/process1"/>
    <dgm:cxn modelId="{4368B371-306E-4BDD-81C2-038854C3A558}" type="presParOf" srcId="{309FAEA4-4C32-4B99-8E06-FB20BF759B09}" destId="{550D2C12-6F3A-4B61-A1EF-A44D41009E7D}" srcOrd="1" destOrd="0" presId="urn:microsoft.com/office/officeart/2005/8/layout/process1"/>
    <dgm:cxn modelId="{DF22D1A1-ABAA-4322-8627-371E1094A47E}" type="presParOf" srcId="{550D2C12-6F3A-4B61-A1EF-A44D41009E7D}" destId="{F49C510D-FDFE-4C9D-8133-889891B18F45}" srcOrd="0" destOrd="0" presId="urn:microsoft.com/office/officeart/2005/8/layout/process1"/>
    <dgm:cxn modelId="{CEA88BDA-1EC1-4A9E-BAC6-3ECF77E2E30D}" type="presParOf" srcId="{309FAEA4-4C32-4B99-8E06-FB20BF759B09}" destId="{B2292FCC-E966-42F2-9245-562736DABD31}" srcOrd="2" destOrd="0" presId="urn:microsoft.com/office/officeart/2005/8/layout/process1"/>
    <dgm:cxn modelId="{ABA9C6AF-915B-4A99-8278-D3F0591F0B47}" type="presParOf" srcId="{309FAEA4-4C32-4B99-8E06-FB20BF759B09}" destId="{D1A8A1F7-803E-4207-A8B4-40CB738A1900}" srcOrd="3" destOrd="0" presId="urn:microsoft.com/office/officeart/2005/8/layout/process1"/>
    <dgm:cxn modelId="{4E2BC0CC-670E-4D3C-8D80-7159DBC5EC9A}" type="presParOf" srcId="{D1A8A1F7-803E-4207-A8B4-40CB738A1900}" destId="{4A059F28-ECFA-486A-819A-EB6CD45A7F82}" srcOrd="0" destOrd="0" presId="urn:microsoft.com/office/officeart/2005/8/layout/process1"/>
    <dgm:cxn modelId="{E0AFD557-616A-4E10-8A60-4B06E661C63D}" type="presParOf" srcId="{309FAEA4-4C32-4B99-8E06-FB20BF759B09}" destId="{6620AC24-2A3A-4597-B916-F1B9E8DB2DC1}" srcOrd="4" destOrd="0" presId="urn:microsoft.com/office/officeart/2005/8/layout/process1"/>
    <dgm:cxn modelId="{A693EC99-0483-4B24-BEDC-4C19EF71F28B}" type="presParOf" srcId="{309FAEA4-4C32-4B99-8E06-FB20BF759B09}" destId="{2EA122A2-ED00-4A1F-A545-AF02D3275C5A}" srcOrd="5" destOrd="0" presId="urn:microsoft.com/office/officeart/2005/8/layout/process1"/>
    <dgm:cxn modelId="{BF7A76E9-7038-4666-BFB3-703A4BAECEA5}" type="presParOf" srcId="{2EA122A2-ED00-4A1F-A545-AF02D3275C5A}" destId="{253EF036-DB67-408E-A8FF-4BCCF018A1C7}" srcOrd="0" destOrd="0" presId="urn:microsoft.com/office/officeart/2005/8/layout/process1"/>
    <dgm:cxn modelId="{4EBCC1CB-A56F-4AF0-AAA1-997F848361E0}" type="presParOf" srcId="{309FAEA4-4C32-4B99-8E06-FB20BF759B09}" destId="{7CD1D338-A25E-4A50-A95A-BD8AC1B7F2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CABAD-6050-C748-B827-E157C957A78E}" type="doc">
      <dgm:prSet loTypeId="urn:microsoft.com/office/officeart/2005/8/layout/equation2" loCatId="" qsTypeId="urn:microsoft.com/office/officeart/2005/8/quickstyle/3D3" qsCatId="3D" csTypeId="urn:microsoft.com/office/officeart/2005/8/colors/accent1_2" csCatId="accent1" phldr="1"/>
      <dgm:spPr/>
    </dgm:pt>
    <dgm:pt modelId="{43FAAA2B-1CB3-3D4F-80EE-5FC109A9772E}">
      <dgm:prSet phldrT="[Tes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t-IT" sz="900" dirty="0">
              <a:solidFill>
                <a:srgbClr val="000000"/>
              </a:solidFill>
              <a:latin typeface="Trebuchet MS"/>
              <a:cs typeface="Trebuchet MS"/>
            </a:rPr>
            <a:t>DECRETO DI TUTELA E/O AFFIDAMENTO; IN ASSENZA, RICHIESTA DI APERTURA TUTELA</a:t>
          </a:r>
        </a:p>
      </dgm:t>
    </dgm:pt>
    <dgm:pt modelId="{FBF2684A-DF59-DB43-AD80-B104E6BDA3A0}" type="parTrans" cxnId="{20D098AE-9D63-494C-A605-07F7603A4278}">
      <dgm:prSet/>
      <dgm:spPr/>
      <dgm:t>
        <a:bodyPr/>
        <a:lstStyle/>
        <a:p>
          <a:endParaRPr lang="it-IT"/>
        </a:p>
      </dgm:t>
    </dgm:pt>
    <dgm:pt modelId="{EE803C3D-EDCC-9A4D-B765-4871AFE40F91}" type="sibTrans" cxnId="{20D098AE-9D63-494C-A605-07F7603A4278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it-IT"/>
        </a:p>
      </dgm:t>
    </dgm:pt>
    <dgm:pt modelId="{F9AFB4ED-6D0D-A049-9648-192A6716802E}">
      <dgm:prSet phldrT="[Testo]" custT="1"/>
      <dgm:spPr>
        <a:solidFill>
          <a:srgbClr val="BFBFBF"/>
        </a:solidFill>
      </dgm:spPr>
      <dgm:t>
        <a:bodyPr/>
        <a:lstStyle/>
        <a:p>
          <a:r>
            <a:rPr lang="it-IT" sz="1000" dirty="0">
              <a:solidFill>
                <a:srgbClr val="000000"/>
              </a:solidFill>
              <a:latin typeface="Trebuchet MS"/>
              <a:cs typeface="Trebuchet MS"/>
            </a:rPr>
            <a:t>PERCORSO DI INTEGRAZIONE </a:t>
          </a:r>
          <a:r>
            <a:rPr lang="it-IT" sz="1000">
              <a:solidFill>
                <a:srgbClr val="000000"/>
              </a:solidFill>
              <a:latin typeface="Trebuchet MS"/>
              <a:cs typeface="Trebuchet MS"/>
            </a:rPr>
            <a:t>REALIZZATO </a:t>
          </a:r>
          <a:r>
            <a:rPr lang="it-IT" sz="1000" smtClean="0">
              <a:solidFill>
                <a:srgbClr val="000000"/>
              </a:solidFill>
              <a:latin typeface="Trebuchet MS"/>
              <a:cs typeface="Trebuchet MS"/>
            </a:rPr>
            <a:t>E EVENTUALE </a:t>
          </a:r>
          <a:r>
            <a:rPr lang="it-IT" sz="1000" dirty="0">
              <a:solidFill>
                <a:srgbClr val="000000"/>
              </a:solidFill>
              <a:latin typeface="Trebuchet MS"/>
              <a:cs typeface="Trebuchet MS"/>
            </a:rPr>
            <a:t>PERCORSO PREVISTO</a:t>
          </a:r>
        </a:p>
      </dgm:t>
    </dgm:pt>
    <dgm:pt modelId="{1055B671-19B3-374B-BB20-4FA27CDE1BB6}" type="parTrans" cxnId="{D6FD6B9B-ABF8-FA4E-94E2-0499C283B892}">
      <dgm:prSet/>
      <dgm:spPr/>
      <dgm:t>
        <a:bodyPr/>
        <a:lstStyle/>
        <a:p>
          <a:endParaRPr lang="it-IT"/>
        </a:p>
      </dgm:t>
    </dgm:pt>
    <dgm:pt modelId="{4740A22D-443A-B34E-865A-BC8B0FA72343}" type="sibTrans" cxnId="{D6FD6B9B-ABF8-FA4E-94E2-0499C283B892}">
      <dgm:prSet/>
      <dgm:spPr>
        <a:solidFill>
          <a:srgbClr val="0D0D0D"/>
        </a:solidFill>
      </dgm:spPr>
      <dgm:t>
        <a:bodyPr/>
        <a:lstStyle/>
        <a:p>
          <a:endParaRPr lang="it-IT" dirty="0"/>
        </a:p>
      </dgm:t>
    </dgm:pt>
    <dgm:pt modelId="{FE311488-E66C-714E-87B5-5B85DBFE9122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b="1" dirty="0">
              <a:solidFill>
                <a:srgbClr val="000000"/>
              </a:solidFill>
              <a:latin typeface="Trebuchet MS"/>
              <a:cs typeface="Trebuchet MS"/>
            </a:rPr>
            <a:t>INSERIMENTO RICHIESTA</a:t>
          </a:r>
        </a:p>
        <a:p>
          <a:r>
            <a:rPr lang="it-IT" sz="1000" b="1" dirty="0">
              <a:solidFill>
                <a:srgbClr val="000000"/>
              </a:solidFill>
              <a:latin typeface="Trebuchet MS"/>
              <a:cs typeface="Trebuchet MS"/>
            </a:rPr>
            <a:t>(dati richiedente) </a:t>
          </a:r>
        </a:p>
      </dgm:t>
    </dgm:pt>
    <dgm:pt modelId="{511D0E10-BFED-9342-A446-DECDE03170DD}" type="parTrans" cxnId="{65483535-68F6-D548-A03B-AEBF4F025524}">
      <dgm:prSet/>
      <dgm:spPr/>
      <dgm:t>
        <a:bodyPr/>
        <a:lstStyle/>
        <a:p>
          <a:endParaRPr lang="it-IT"/>
        </a:p>
      </dgm:t>
    </dgm:pt>
    <dgm:pt modelId="{68827EE1-680D-7640-AEFA-1EDD8C34A3A7}" type="sibTrans" cxnId="{65483535-68F6-D548-A03B-AEBF4F025524}">
      <dgm:prSet/>
      <dgm:spPr/>
      <dgm:t>
        <a:bodyPr/>
        <a:lstStyle/>
        <a:p>
          <a:endParaRPr lang="it-IT"/>
        </a:p>
      </dgm:t>
    </dgm:pt>
    <dgm:pt modelId="{46B31A6F-31D0-A143-A4A9-7D7F155F3564}">
      <dgm:prSet phldrT="[Testo]" custT="1"/>
      <dgm:spPr>
        <a:solidFill>
          <a:srgbClr val="BFBFBF"/>
        </a:solidFill>
      </dgm:spPr>
      <dgm:t>
        <a:bodyPr/>
        <a:lstStyle/>
        <a:p>
          <a:r>
            <a:rPr lang="it-IT" sz="1000" dirty="0">
              <a:solidFill>
                <a:srgbClr val="000000"/>
              </a:solidFill>
              <a:latin typeface="Trebuchet MS"/>
              <a:cs typeface="Trebuchet MS"/>
            </a:rPr>
            <a:t>PASSAPORTO E/O ATTESTAZIONE CONSOLARE; PERMESSO DI SOGGIORNO E/O CEDOLINO</a:t>
          </a:r>
        </a:p>
      </dgm:t>
    </dgm:pt>
    <dgm:pt modelId="{F2BF09BC-A9D8-EF4B-A3F4-95C0E0AEC2F7}" type="parTrans" cxnId="{198EEC19-5E45-E84A-8ED3-6577A7CD3404}">
      <dgm:prSet/>
      <dgm:spPr/>
      <dgm:t>
        <a:bodyPr/>
        <a:lstStyle/>
        <a:p>
          <a:endParaRPr lang="it-IT"/>
        </a:p>
      </dgm:t>
    </dgm:pt>
    <dgm:pt modelId="{05925B4E-0C65-EA4C-9CEC-3B6C5C56A081}" type="sibTrans" cxnId="{198EEC19-5E45-E84A-8ED3-6577A7CD3404}">
      <dgm:prSet/>
      <dgm:spPr>
        <a:solidFill>
          <a:srgbClr val="0D0D0D"/>
        </a:solidFill>
      </dgm:spPr>
      <dgm:t>
        <a:bodyPr/>
        <a:lstStyle/>
        <a:p>
          <a:endParaRPr lang="it-IT"/>
        </a:p>
      </dgm:t>
    </dgm:pt>
    <dgm:pt modelId="{AA704846-93CD-FE4D-8CC4-017AC4245313}" type="pres">
      <dgm:prSet presAssocID="{E67CABAD-6050-C748-B827-E157C957A78E}" presName="Name0" presStyleCnt="0">
        <dgm:presLayoutVars>
          <dgm:dir/>
          <dgm:resizeHandles val="exact"/>
        </dgm:presLayoutVars>
      </dgm:prSet>
      <dgm:spPr/>
    </dgm:pt>
    <dgm:pt modelId="{64AF9570-6BCB-3346-BB10-A651F589750E}" type="pres">
      <dgm:prSet presAssocID="{E67CABAD-6050-C748-B827-E157C957A78E}" presName="vNodes" presStyleCnt="0"/>
      <dgm:spPr/>
    </dgm:pt>
    <dgm:pt modelId="{5E7F9283-D824-DB4B-8066-4DFDEC6C3B20}" type="pres">
      <dgm:prSet presAssocID="{43FAAA2B-1CB3-3D4F-80EE-5FC109A9772E}" presName="node" presStyleLbl="node1" presStyleIdx="0" presStyleCnt="4" custScaleX="247760" custScaleY="129615" custLinFactY="35001" custLinFactNeighborX="-235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9AE7DA-9802-D64E-9023-1B4F2C82C5B9}" type="pres">
      <dgm:prSet presAssocID="{EE803C3D-EDCC-9A4D-B765-4871AFE40F91}" presName="spacerT" presStyleCnt="0"/>
      <dgm:spPr/>
    </dgm:pt>
    <dgm:pt modelId="{EACE5E21-0EE5-7141-B679-61EFF9658E7E}" type="pres">
      <dgm:prSet presAssocID="{EE803C3D-EDCC-9A4D-B765-4871AFE40F91}" presName="sibTrans" presStyleLbl="sibTrans2D1" presStyleIdx="0" presStyleCnt="3" custLinFactY="21626" custLinFactNeighborX="-3338" custLinFactNeighborY="100000"/>
      <dgm:spPr/>
      <dgm:t>
        <a:bodyPr/>
        <a:lstStyle/>
        <a:p>
          <a:endParaRPr lang="it-IT"/>
        </a:p>
      </dgm:t>
    </dgm:pt>
    <dgm:pt modelId="{B4869980-D1EE-A04C-BD82-C9F8023C0AAE}" type="pres">
      <dgm:prSet presAssocID="{EE803C3D-EDCC-9A4D-B765-4871AFE40F91}" presName="spacerB" presStyleCnt="0"/>
      <dgm:spPr/>
    </dgm:pt>
    <dgm:pt modelId="{3A322C71-567F-7E48-A526-CFBD461C14F8}" type="pres">
      <dgm:prSet presAssocID="{46B31A6F-31D0-A143-A4A9-7D7F155F3564}" presName="node" presStyleLbl="node1" presStyleIdx="1" presStyleCnt="4" custScaleX="262542" custScaleY="1481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D4E23C-ACF8-B84F-9124-7D7AD3575194}" type="pres">
      <dgm:prSet presAssocID="{05925B4E-0C65-EA4C-9CEC-3B6C5C56A081}" presName="spacerT" presStyleCnt="0"/>
      <dgm:spPr/>
    </dgm:pt>
    <dgm:pt modelId="{8777B6A9-02CD-7A4A-AD22-0FEDC6797674}" type="pres">
      <dgm:prSet presAssocID="{05925B4E-0C65-EA4C-9CEC-3B6C5C56A081}" presName="sibTrans" presStyleLbl="sibTrans2D1" presStyleIdx="1" presStyleCnt="3" custLinFactY="-16939" custLinFactNeighborX="-3338" custLinFactNeighborY="-100000"/>
      <dgm:spPr/>
      <dgm:t>
        <a:bodyPr/>
        <a:lstStyle/>
        <a:p>
          <a:endParaRPr lang="it-IT"/>
        </a:p>
      </dgm:t>
    </dgm:pt>
    <dgm:pt modelId="{AF2B9E8C-9DC0-1C48-82BB-17BA792F9496}" type="pres">
      <dgm:prSet presAssocID="{05925B4E-0C65-EA4C-9CEC-3B6C5C56A081}" presName="spacerB" presStyleCnt="0"/>
      <dgm:spPr/>
    </dgm:pt>
    <dgm:pt modelId="{29D162CE-348A-6145-ADD7-74B12ABD25D0}" type="pres">
      <dgm:prSet presAssocID="{F9AFB4ED-6D0D-A049-9648-192A6716802E}" presName="node" presStyleLbl="node1" presStyleIdx="2" presStyleCnt="4" custScaleX="254266" custScaleY="147620" custLinFactY="-31818" custLinFactNeighborX="-1611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2074A7-7927-AB4B-8E21-631A349A4158}" type="pres">
      <dgm:prSet presAssocID="{E67CABAD-6050-C748-B827-E157C957A78E}" presName="sibTransLast" presStyleLbl="sibTrans2D1" presStyleIdx="2" presStyleCnt="3" custFlipVert="1" custScaleY="24101"/>
      <dgm:spPr/>
      <dgm:t>
        <a:bodyPr/>
        <a:lstStyle/>
        <a:p>
          <a:endParaRPr lang="it-IT"/>
        </a:p>
      </dgm:t>
    </dgm:pt>
    <dgm:pt modelId="{F9776E34-8A5A-9247-8AE5-D357FD4B1EF3}" type="pres">
      <dgm:prSet presAssocID="{E67CABAD-6050-C748-B827-E157C957A78E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B0052797-FC17-E849-8890-B49C79E71F8E}" type="pres">
      <dgm:prSet presAssocID="{E67CABAD-6050-C748-B827-E157C957A78E}" presName="lastNode" presStyleLbl="node1" presStyleIdx="3" presStyleCnt="4" custScaleX="105023" custScaleY="82452" custLinFactNeighborX="30436" custLinFactNeighborY="-61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BD0F75-ABB6-DC42-A2BA-F8F846A01958}" type="presOf" srcId="{FE311488-E66C-714E-87B5-5B85DBFE9122}" destId="{B0052797-FC17-E849-8890-B49C79E71F8E}" srcOrd="0" destOrd="0" presId="urn:microsoft.com/office/officeart/2005/8/layout/equation2"/>
    <dgm:cxn modelId="{7104EFCF-BA59-8041-80FC-DF8F6B2348A0}" type="presOf" srcId="{4740A22D-443A-B34E-865A-BC8B0FA72343}" destId="{F9776E34-8A5A-9247-8AE5-D357FD4B1EF3}" srcOrd="1" destOrd="0" presId="urn:microsoft.com/office/officeart/2005/8/layout/equation2"/>
    <dgm:cxn modelId="{4B76E7CF-F146-8C44-B17D-606608D5F61E}" type="presOf" srcId="{F9AFB4ED-6D0D-A049-9648-192A6716802E}" destId="{29D162CE-348A-6145-ADD7-74B12ABD25D0}" srcOrd="0" destOrd="0" presId="urn:microsoft.com/office/officeart/2005/8/layout/equation2"/>
    <dgm:cxn modelId="{198EEC19-5E45-E84A-8ED3-6577A7CD3404}" srcId="{E67CABAD-6050-C748-B827-E157C957A78E}" destId="{46B31A6F-31D0-A143-A4A9-7D7F155F3564}" srcOrd="1" destOrd="0" parTransId="{F2BF09BC-A9D8-EF4B-A3F4-95C0E0AEC2F7}" sibTransId="{05925B4E-0C65-EA4C-9CEC-3B6C5C56A081}"/>
    <dgm:cxn modelId="{D6FD6B9B-ABF8-FA4E-94E2-0499C283B892}" srcId="{E67CABAD-6050-C748-B827-E157C957A78E}" destId="{F9AFB4ED-6D0D-A049-9648-192A6716802E}" srcOrd="2" destOrd="0" parTransId="{1055B671-19B3-374B-BB20-4FA27CDE1BB6}" sibTransId="{4740A22D-443A-B34E-865A-BC8B0FA72343}"/>
    <dgm:cxn modelId="{20D098AE-9D63-494C-A605-07F7603A4278}" srcId="{E67CABAD-6050-C748-B827-E157C957A78E}" destId="{43FAAA2B-1CB3-3D4F-80EE-5FC109A9772E}" srcOrd="0" destOrd="0" parTransId="{FBF2684A-DF59-DB43-AD80-B104E6BDA3A0}" sibTransId="{EE803C3D-EDCC-9A4D-B765-4871AFE40F91}"/>
    <dgm:cxn modelId="{D36E23DA-17DE-384B-833B-A9FA59B9AB8F}" type="presOf" srcId="{EE803C3D-EDCC-9A4D-B765-4871AFE40F91}" destId="{EACE5E21-0EE5-7141-B679-61EFF9658E7E}" srcOrd="0" destOrd="0" presId="urn:microsoft.com/office/officeart/2005/8/layout/equation2"/>
    <dgm:cxn modelId="{7DEFE533-2A0D-D34C-B931-0F878622FE68}" type="presOf" srcId="{E67CABAD-6050-C748-B827-E157C957A78E}" destId="{AA704846-93CD-FE4D-8CC4-017AC4245313}" srcOrd="0" destOrd="0" presId="urn:microsoft.com/office/officeart/2005/8/layout/equation2"/>
    <dgm:cxn modelId="{41CFC71A-F416-3741-82D0-C8849F5EF8DD}" type="presOf" srcId="{05925B4E-0C65-EA4C-9CEC-3B6C5C56A081}" destId="{8777B6A9-02CD-7A4A-AD22-0FEDC6797674}" srcOrd="0" destOrd="0" presId="urn:microsoft.com/office/officeart/2005/8/layout/equation2"/>
    <dgm:cxn modelId="{F6FD8FBF-568F-104A-90A9-2DCE4F85DEF1}" type="presOf" srcId="{4740A22D-443A-B34E-865A-BC8B0FA72343}" destId="{142074A7-7927-AB4B-8E21-631A349A4158}" srcOrd="0" destOrd="0" presId="urn:microsoft.com/office/officeart/2005/8/layout/equation2"/>
    <dgm:cxn modelId="{B2D06B12-B744-1C42-9920-E71DA5FD4CBA}" type="presOf" srcId="{43FAAA2B-1CB3-3D4F-80EE-5FC109A9772E}" destId="{5E7F9283-D824-DB4B-8066-4DFDEC6C3B20}" srcOrd="0" destOrd="0" presId="urn:microsoft.com/office/officeart/2005/8/layout/equation2"/>
    <dgm:cxn modelId="{65483535-68F6-D548-A03B-AEBF4F025524}" srcId="{E67CABAD-6050-C748-B827-E157C957A78E}" destId="{FE311488-E66C-714E-87B5-5B85DBFE9122}" srcOrd="3" destOrd="0" parTransId="{511D0E10-BFED-9342-A446-DECDE03170DD}" sibTransId="{68827EE1-680D-7640-AEFA-1EDD8C34A3A7}"/>
    <dgm:cxn modelId="{3EE93811-0B41-0F4F-BE45-977F3477B53D}" type="presOf" srcId="{46B31A6F-31D0-A143-A4A9-7D7F155F3564}" destId="{3A322C71-567F-7E48-A526-CFBD461C14F8}" srcOrd="0" destOrd="0" presId="urn:microsoft.com/office/officeart/2005/8/layout/equation2"/>
    <dgm:cxn modelId="{4916AA2E-0617-904D-AB56-42D020712D2D}" type="presParOf" srcId="{AA704846-93CD-FE4D-8CC4-017AC4245313}" destId="{64AF9570-6BCB-3346-BB10-A651F589750E}" srcOrd="0" destOrd="0" presId="urn:microsoft.com/office/officeart/2005/8/layout/equation2"/>
    <dgm:cxn modelId="{3B09B85A-C36A-7A46-AB7F-793CC523B9B3}" type="presParOf" srcId="{64AF9570-6BCB-3346-BB10-A651F589750E}" destId="{5E7F9283-D824-DB4B-8066-4DFDEC6C3B20}" srcOrd="0" destOrd="0" presId="urn:microsoft.com/office/officeart/2005/8/layout/equation2"/>
    <dgm:cxn modelId="{CFC3B98C-3CD2-1A4D-9E7E-C51C0AB33CB8}" type="presParOf" srcId="{64AF9570-6BCB-3346-BB10-A651F589750E}" destId="{899AE7DA-9802-D64E-9023-1B4F2C82C5B9}" srcOrd="1" destOrd="0" presId="urn:microsoft.com/office/officeart/2005/8/layout/equation2"/>
    <dgm:cxn modelId="{223C7355-2CDB-8642-BD1C-EB7AFFF11E1A}" type="presParOf" srcId="{64AF9570-6BCB-3346-BB10-A651F589750E}" destId="{EACE5E21-0EE5-7141-B679-61EFF9658E7E}" srcOrd="2" destOrd="0" presId="urn:microsoft.com/office/officeart/2005/8/layout/equation2"/>
    <dgm:cxn modelId="{3D8D58FE-D831-A64D-87EE-3E8E867EEB05}" type="presParOf" srcId="{64AF9570-6BCB-3346-BB10-A651F589750E}" destId="{B4869980-D1EE-A04C-BD82-C9F8023C0AAE}" srcOrd="3" destOrd="0" presId="urn:microsoft.com/office/officeart/2005/8/layout/equation2"/>
    <dgm:cxn modelId="{BA8D6247-A051-F643-9FF4-239DB8F26359}" type="presParOf" srcId="{64AF9570-6BCB-3346-BB10-A651F589750E}" destId="{3A322C71-567F-7E48-A526-CFBD461C14F8}" srcOrd="4" destOrd="0" presId="urn:microsoft.com/office/officeart/2005/8/layout/equation2"/>
    <dgm:cxn modelId="{013BECFD-C0EC-EE48-B3F4-BDB0590EAB57}" type="presParOf" srcId="{64AF9570-6BCB-3346-BB10-A651F589750E}" destId="{C5D4E23C-ACF8-B84F-9124-7D7AD3575194}" srcOrd="5" destOrd="0" presId="urn:microsoft.com/office/officeart/2005/8/layout/equation2"/>
    <dgm:cxn modelId="{0758B346-C202-2B4E-8354-498F7C0DE3B9}" type="presParOf" srcId="{64AF9570-6BCB-3346-BB10-A651F589750E}" destId="{8777B6A9-02CD-7A4A-AD22-0FEDC6797674}" srcOrd="6" destOrd="0" presId="urn:microsoft.com/office/officeart/2005/8/layout/equation2"/>
    <dgm:cxn modelId="{8283CA76-B15F-9B45-8E99-714F1AE1FA26}" type="presParOf" srcId="{64AF9570-6BCB-3346-BB10-A651F589750E}" destId="{AF2B9E8C-9DC0-1C48-82BB-17BA792F9496}" srcOrd="7" destOrd="0" presId="urn:microsoft.com/office/officeart/2005/8/layout/equation2"/>
    <dgm:cxn modelId="{7465B7F8-B423-9C40-B9D5-710DE8D9004B}" type="presParOf" srcId="{64AF9570-6BCB-3346-BB10-A651F589750E}" destId="{29D162CE-348A-6145-ADD7-74B12ABD25D0}" srcOrd="8" destOrd="0" presId="urn:microsoft.com/office/officeart/2005/8/layout/equation2"/>
    <dgm:cxn modelId="{8D14282F-1024-B742-8EEC-29BF3E767238}" type="presParOf" srcId="{AA704846-93CD-FE4D-8CC4-017AC4245313}" destId="{142074A7-7927-AB4B-8E21-631A349A4158}" srcOrd="1" destOrd="0" presId="urn:microsoft.com/office/officeart/2005/8/layout/equation2"/>
    <dgm:cxn modelId="{38D71EBC-33F5-EA40-B095-05735590AD65}" type="presParOf" srcId="{142074A7-7927-AB4B-8E21-631A349A4158}" destId="{F9776E34-8A5A-9247-8AE5-D357FD4B1EF3}" srcOrd="0" destOrd="0" presId="urn:microsoft.com/office/officeart/2005/8/layout/equation2"/>
    <dgm:cxn modelId="{F4875993-4674-8047-9EF8-56ACDB35F945}" type="presParOf" srcId="{AA704846-93CD-FE4D-8CC4-017AC4245313}" destId="{B0052797-FC17-E849-8890-B49C79E71F8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9ECDA-1D17-5A49-B375-FBF2B2FCC630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DFB885BC-95FE-554F-A4DA-12184267EC6D}">
      <dgm:prSet phldrT="[Testo]" custT="1"/>
      <dgm:spPr>
        <a:solidFill>
          <a:srgbClr val="FF6600"/>
        </a:solidFill>
      </dgm:spPr>
      <dgm:t>
        <a:bodyPr/>
        <a:lstStyle/>
        <a:p>
          <a:r>
            <a:rPr lang="it-IT" sz="1200" dirty="0">
              <a:solidFill>
                <a:srgbClr val="000000"/>
              </a:solidFill>
              <a:latin typeface="Trebuchet MS"/>
              <a:cs typeface="Trebuchet MS"/>
            </a:rPr>
            <a:t>FORMALIZZAZIONE RICHIESTA</a:t>
          </a:r>
        </a:p>
      </dgm:t>
    </dgm:pt>
    <dgm:pt modelId="{03D41DF3-BFA8-E143-BD65-4DB80860A498}" type="parTrans" cxnId="{37C3ED7C-D862-4D4C-A2F8-56B0E3471391}">
      <dgm:prSet/>
      <dgm:spPr/>
      <dgm:t>
        <a:bodyPr/>
        <a:lstStyle/>
        <a:p>
          <a:endParaRPr lang="it-IT"/>
        </a:p>
      </dgm:t>
    </dgm:pt>
    <dgm:pt modelId="{AFB0C9BF-84BD-574C-9D3F-A88EBF69B497}" type="sibTrans" cxnId="{37C3ED7C-D862-4D4C-A2F8-56B0E3471391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A8BE731D-A544-C249-A2F9-2D4149CDC5C7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200" b="1" dirty="0">
              <a:solidFill>
                <a:srgbClr val="000000"/>
              </a:solidFill>
              <a:latin typeface="Trebuchet MS"/>
              <a:cs typeface="Trebuchet MS"/>
            </a:rPr>
            <a:t>RICHIESTA INTEGRAZIONI</a:t>
          </a:r>
        </a:p>
      </dgm:t>
    </dgm:pt>
    <dgm:pt modelId="{33749BE4-94E1-F14F-B854-1940832E3E59}" type="parTrans" cxnId="{7D33518B-9E00-7745-87F4-8594130AE200}">
      <dgm:prSet/>
      <dgm:spPr/>
      <dgm:t>
        <a:bodyPr/>
        <a:lstStyle/>
        <a:p>
          <a:endParaRPr lang="it-IT"/>
        </a:p>
      </dgm:t>
    </dgm:pt>
    <dgm:pt modelId="{CE9EA749-D55A-B346-92BC-58F6BC3512F4}" type="sibTrans" cxnId="{7D33518B-9E00-7745-87F4-8594130AE200}">
      <dgm:prSet/>
      <dgm:spPr>
        <a:solidFill>
          <a:srgbClr val="376092"/>
        </a:solidFill>
        <a:ln>
          <a:solidFill>
            <a:schemeClr val="tx2"/>
          </a:solidFill>
        </a:ln>
      </dgm:spPr>
      <dgm:t>
        <a:bodyPr/>
        <a:lstStyle/>
        <a:p>
          <a:endParaRPr lang="it-IT"/>
        </a:p>
      </dgm:t>
    </dgm:pt>
    <dgm:pt modelId="{70C61FB1-B819-754F-B8B0-315192DE7CF3}">
      <dgm:prSet phldrT="[Testo]"/>
      <dgm:spPr>
        <a:solidFill>
          <a:srgbClr val="008000"/>
        </a:solidFill>
      </dgm:spPr>
      <dgm:t>
        <a:bodyPr/>
        <a:lstStyle/>
        <a:p>
          <a:r>
            <a:rPr lang="it-IT" dirty="0">
              <a:latin typeface="Trebuchet MS"/>
              <a:cs typeface="Trebuchet MS"/>
            </a:rPr>
            <a:t>PARERE EMESSO (POSITIVO)</a:t>
          </a:r>
        </a:p>
      </dgm:t>
    </dgm:pt>
    <dgm:pt modelId="{E886CA6C-8263-0F49-9991-176F1BFCA2B4}" type="parTrans" cxnId="{AB5352BE-8E30-7441-A528-EF6E5340BCA4}">
      <dgm:prSet/>
      <dgm:spPr/>
      <dgm:t>
        <a:bodyPr/>
        <a:lstStyle/>
        <a:p>
          <a:endParaRPr lang="it-IT"/>
        </a:p>
      </dgm:t>
    </dgm:pt>
    <dgm:pt modelId="{B4E1B864-00E7-CA4A-A6A8-250A6C681E37}" type="sibTrans" cxnId="{AB5352BE-8E30-7441-A528-EF6E5340BCA4}">
      <dgm:prSet/>
      <dgm:spPr>
        <a:solidFill>
          <a:schemeClr val="accent1">
            <a:lumMod val="75000"/>
          </a:schemeClr>
        </a:solidFill>
        <a:ln>
          <a:solidFill>
            <a:srgbClr val="1F497D"/>
          </a:solidFill>
        </a:ln>
      </dgm:spPr>
      <dgm:t>
        <a:bodyPr/>
        <a:lstStyle/>
        <a:p>
          <a:endParaRPr lang="it-IT"/>
        </a:p>
      </dgm:t>
    </dgm:pt>
    <dgm:pt modelId="{45F3CFB5-B63D-3C4C-B4E0-DE18157C346D}">
      <dgm:prSet phldrT="[Testo]"/>
      <dgm:spPr>
        <a:solidFill>
          <a:srgbClr val="FF0000"/>
        </a:solidFill>
      </dgm:spPr>
      <dgm:t>
        <a:bodyPr/>
        <a:lstStyle/>
        <a:p>
          <a:r>
            <a:rPr lang="it-IT">
              <a:latin typeface="Trebuchet MS"/>
              <a:cs typeface="Trebuchet MS"/>
            </a:rPr>
            <a:t>PARERE </a:t>
          </a:r>
          <a:r>
            <a:rPr lang="it-IT" smtClean="0">
              <a:latin typeface="Trebuchet MS"/>
              <a:cs typeface="Trebuchet MS"/>
            </a:rPr>
            <a:t>NON ESPRIMIBILE</a:t>
          </a:r>
          <a:endParaRPr lang="it-IT" dirty="0">
            <a:latin typeface="Trebuchet MS"/>
            <a:cs typeface="Trebuchet MS"/>
          </a:endParaRPr>
        </a:p>
      </dgm:t>
    </dgm:pt>
    <dgm:pt modelId="{74C1773B-081E-5C45-A07E-948F7C359A2B}" type="parTrans" cxnId="{26F86B9C-E784-A744-A0F2-E5ECF33F4751}">
      <dgm:prSet/>
      <dgm:spPr/>
      <dgm:t>
        <a:bodyPr/>
        <a:lstStyle/>
        <a:p>
          <a:endParaRPr lang="it-IT"/>
        </a:p>
      </dgm:t>
    </dgm:pt>
    <dgm:pt modelId="{B8093626-A6DE-E048-B44C-D6DA7721303A}" type="sibTrans" cxnId="{26F86B9C-E784-A744-A0F2-E5ECF33F4751}">
      <dgm:prSet/>
      <dgm:spPr/>
      <dgm:t>
        <a:bodyPr/>
        <a:lstStyle/>
        <a:p>
          <a:endParaRPr lang="it-IT"/>
        </a:p>
      </dgm:t>
    </dgm:pt>
    <dgm:pt modelId="{8AA55BCB-EE99-A940-9662-021C380C8F4F}" type="pres">
      <dgm:prSet presAssocID="{6649ECDA-1D17-5A49-B375-FBF2B2FCC630}" presName="Name0" presStyleCnt="0">
        <dgm:presLayoutVars>
          <dgm:dir/>
          <dgm:resizeHandles val="exact"/>
        </dgm:presLayoutVars>
      </dgm:prSet>
      <dgm:spPr/>
    </dgm:pt>
    <dgm:pt modelId="{6BBD14C8-3D6B-B14B-BDCD-3E0F99400C79}" type="pres">
      <dgm:prSet presAssocID="{DFB885BC-95FE-554F-A4DA-12184267EC6D}" presName="node" presStyleLbl="node1" presStyleIdx="0" presStyleCnt="4" custScaleX="482716" custScaleY="123832" custLinFactX="191319" custLinFactNeighborX="200000" custLinFactNeighborY="-23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0EAC74-BEBC-A744-ACF6-373D6352CA8C}" type="pres">
      <dgm:prSet presAssocID="{AFB0C9BF-84BD-574C-9D3F-A88EBF69B497}" presName="sibTrans" presStyleLbl="sibTrans2D1" presStyleIdx="0" presStyleCnt="3" custAng="4505064" custScaleX="820127" custScaleY="1326018" custLinFactX="-125596" custLinFactY="200000" custLinFactNeighborX="-200000" custLinFactNeighborY="287611"/>
      <dgm:spPr>
        <a:prstGeom prst="uturnArrow">
          <a:avLst/>
        </a:prstGeom>
      </dgm:spPr>
      <dgm:t>
        <a:bodyPr/>
        <a:lstStyle/>
        <a:p>
          <a:endParaRPr lang="it-IT"/>
        </a:p>
      </dgm:t>
    </dgm:pt>
    <dgm:pt modelId="{376E17D2-3B92-AA4D-8E2A-BD6303999C9E}" type="pres">
      <dgm:prSet presAssocID="{AFB0C9BF-84BD-574C-9D3F-A88EBF69B497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1B146DA7-F556-544F-97F8-23D33C7028D7}" type="pres">
      <dgm:prSet presAssocID="{A8BE731D-A544-C249-A2F9-2D4149CDC5C7}" presName="node" presStyleLbl="node1" presStyleIdx="1" presStyleCnt="4" custScaleX="347841" custLinFactX="-277677" custLinFactY="63037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DC68C1-91B7-9747-8824-70EA13249EA0}" type="pres">
      <dgm:prSet presAssocID="{CE9EA749-D55A-B346-92BC-58F6BC3512F4}" presName="sibTrans" presStyleLbl="sibTrans2D1" presStyleIdx="1" presStyleCnt="3" custAng="4477888" custScaleY="716532" custLinFactY="173930" custLinFactNeighborX="5540" custLinFactNeighborY="200000"/>
      <dgm:spPr/>
      <dgm:t>
        <a:bodyPr/>
        <a:lstStyle/>
        <a:p>
          <a:endParaRPr lang="it-IT"/>
        </a:p>
      </dgm:t>
    </dgm:pt>
    <dgm:pt modelId="{321E5EE8-3E56-B04A-8E74-A87D19F7524B}" type="pres">
      <dgm:prSet presAssocID="{CE9EA749-D55A-B346-92BC-58F6BC3512F4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D674C94D-5A1A-1B49-8E23-2D4731AD0FA4}" type="pres">
      <dgm:prSet presAssocID="{70C61FB1-B819-754F-B8B0-315192DE7CF3}" presName="node" presStyleLbl="node1" presStyleIdx="2" presStyleCnt="4" custScaleX="397723" custScaleY="117454" custLinFactX="72957" custLinFactNeighborX="100000" custLinFactNeighborY="-916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55B531-F98F-4D4A-8D8C-E7F02C30B051}" type="pres">
      <dgm:prSet presAssocID="{B4E1B864-00E7-CA4A-A6A8-250A6C681E37}" presName="sibTrans" presStyleLbl="sibTrans2D1" presStyleIdx="2" presStyleCnt="3" custAng="14269100" custScaleX="379948" custScaleY="748962" custLinFactX="-142331" custLinFactY="-486209" custLinFactNeighborX="-200000" custLinFactNeighborY="-500000"/>
      <dgm:spPr/>
      <dgm:t>
        <a:bodyPr/>
        <a:lstStyle/>
        <a:p>
          <a:endParaRPr lang="it-IT"/>
        </a:p>
      </dgm:t>
    </dgm:pt>
    <dgm:pt modelId="{35ED5E89-BA29-1B4D-8AF3-4C4FDF99160A}" type="pres">
      <dgm:prSet presAssocID="{B4E1B864-00E7-CA4A-A6A8-250A6C681E37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C8E9E39F-C122-0C43-BD0D-BAE744E253D2}" type="pres">
      <dgm:prSet presAssocID="{45F3CFB5-B63D-3C4C-B4E0-DE18157C346D}" presName="node" presStyleLbl="node1" presStyleIdx="3" presStyleCnt="4" custScaleX="364791" custLinFactX="-322845" custLinFactNeighborX="-400000" custLinFactNeighborY="845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91AF75-0844-794C-84A2-A6D309D959EA}" type="presOf" srcId="{AFB0C9BF-84BD-574C-9D3F-A88EBF69B497}" destId="{376E17D2-3B92-AA4D-8E2A-BD6303999C9E}" srcOrd="1" destOrd="0" presId="urn:microsoft.com/office/officeart/2005/8/layout/process1"/>
    <dgm:cxn modelId="{A5065E4B-6AED-EE4F-AB86-1DE111531E7F}" type="presOf" srcId="{DFB885BC-95FE-554F-A4DA-12184267EC6D}" destId="{6BBD14C8-3D6B-B14B-BDCD-3E0F99400C79}" srcOrd="0" destOrd="0" presId="urn:microsoft.com/office/officeart/2005/8/layout/process1"/>
    <dgm:cxn modelId="{18EFA32F-689C-7442-A4B0-F7593B7987B0}" type="presOf" srcId="{CE9EA749-D55A-B346-92BC-58F6BC3512F4}" destId="{321E5EE8-3E56-B04A-8E74-A87D19F7524B}" srcOrd="1" destOrd="0" presId="urn:microsoft.com/office/officeart/2005/8/layout/process1"/>
    <dgm:cxn modelId="{50CF0F1E-F864-E84D-8155-E6A70F0B474B}" type="presOf" srcId="{B4E1B864-00E7-CA4A-A6A8-250A6C681E37}" destId="{4855B531-F98F-4D4A-8D8C-E7F02C30B051}" srcOrd="0" destOrd="0" presId="urn:microsoft.com/office/officeart/2005/8/layout/process1"/>
    <dgm:cxn modelId="{87861078-2F78-3846-B269-26E5AEF83213}" type="presOf" srcId="{70C61FB1-B819-754F-B8B0-315192DE7CF3}" destId="{D674C94D-5A1A-1B49-8E23-2D4731AD0FA4}" srcOrd="0" destOrd="0" presId="urn:microsoft.com/office/officeart/2005/8/layout/process1"/>
    <dgm:cxn modelId="{AB5352BE-8E30-7441-A528-EF6E5340BCA4}" srcId="{6649ECDA-1D17-5A49-B375-FBF2B2FCC630}" destId="{70C61FB1-B819-754F-B8B0-315192DE7CF3}" srcOrd="2" destOrd="0" parTransId="{E886CA6C-8263-0F49-9991-176F1BFCA2B4}" sibTransId="{B4E1B864-00E7-CA4A-A6A8-250A6C681E37}"/>
    <dgm:cxn modelId="{2D1D3EB1-1A5A-9447-A635-8A4625E8023C}" type="presOf" srcId="{A8BE731D-A544-C249-A2F9-2D4149CDC5C7}" destId="{1B146DA7-F556-544F-97F8-23D33C7028D7}" srcOrd="0" destOrd="0" presId="urn:microsoft.com/office/officeart/2005/8/layout/process1"/>
    <dgm:cxn modelId="{4BFF0C93-CB8C-AD4F-A3AF-A2B889852A2B}" type="presOf" srcId="{B4E1B864-00E7-CA4A-A6A8-250A6C681E37}" destId="{35ED5E89-BA29-1B4D-8AF3-4C4FDF99160A}" srcOrd="1" destOrd="0" presId="urn:microsoft.com/office/officeart/2005/8/layout/process1"/>
    <dgm:cxn modelId="{D42AE4F8-CA57-8C48-A21D-8E52454C976B}" type="presOf" srcId="{6649ECDA-1D17-5A49-B375-FBF2B2FCC630}" destId="{8AA55BCB-EE99-A940-9662-021C380C8F4F}" srcOrd="0" destOrd="0" presId="urn:microsoft.com/office/officeart/2005/8/layout/process1"/>
    <dgm:cxn modelId="{1C0E0018-19B3-1C4F-8DB0-3EDF255BE09A}" type="presOf" srcId="{AFB0C9BF-84BD-574C-9D3F-A88EBF69B497}" destId="{F50EAC74-BEBC-A744-ACF6-373D6352CA8C}" srcOrd="0" destOrd="0" presId="urn:microsoft.com/office/officeart/2005/8/layout/process1"/>
    <dgm:cxn modelId="{26F86B9C-E784-A744-A0F2-E5ECF33F4751}" srcId="{6649ECDA-1D17-5A49-B375-FBF2B2FCC630}" destId="{45F3CFB5-B63D-3C4C-B4E0-DE18157C346D}" srcOrd="3" destOrd="0" parTransId="{74C1773B-081E-5C45-A07E-948F7C359A2B}" sibTransId="{B8093626-A6DE-E048-B44C-D6DA7721303A}"/>
    <dgm:cxn modelId="{2CD0CAD5-382C-B043-84FE-D78FCBB9A3EE}" type="presOf" srcId="{CE9EA749-D55A-B346-92BC-58F6BC3512F4}" destId="{DDDC68C1-91B7-9747-8824-70EA13249EA0}" srcOrd="0" destOrd="0" presId="urn:microsoft.com/office/officeart/2005/8/layout/process1"/>
    <dgm:cxn modelId="{37C3ED7C-D862-4D4C-A2F8-56B0E3471391}" srcId="{6649ECDA-1D17-5A49-B375-FBF2B2FCC630}" destId="{DFB885BC-95FE-554F-A4DA-12184267EC6D}" srcOrd="0" destOrd="0" parTransId="{03D41DF3-BFA8-E143-BD65-4DB80860A498}" sibTransId="{AFB0C9BF-84BD-574C-9D3F-A88EBF69B497}"/>
    <dgm:cxn modelId="{6B172A6C-9F4C-6D4C-9F3B-67FA038C662B}" type="presOf" srcId="{45F3CFB5-B63D-3C4C-B4E0-DE18157C346D}" destId="{C8E9E39F-C122-0C43-BD0D-BAE744E253D2}" srcOrd="0" destOrd="0" presId="urn:microsoft.com/office/officeart/2005/8/layout/process1"/>
    <dgm:cxn modelId="{7D33518B-9E00-7745-87F4-8594130AE200}" srcId="{6649ECDA-1D17-5A49-B375-FBF2B2FCC630}" destId="{A8BE731D-A544-C249-A2F9-2D4149CDC5C7}" srcOrd="1" destOrd="0" parTransId="{33749BE4-94E1-F14F-B854-1940832E3E59}" sibTransId="{CE9EA749-D55A-B346-92BC-58F6BC3512F4}"/>
    <dgm:cxn modelId="{B2C50244-F0D4-4747-B953-EBAF35045E05}" type="presParOf" srcId="{8AA55BCB-EE99-A940-9662-021C380C8F4F}" destId="{6BBD14C8-3D6B-B14B-BDCD-3E0F99400C79}" srcOrd="0" destOrd="0" presId="urn:microsoft.com/office/officeart/2005/8/layout/process1"/>
    <dgm:cxn modelId="{A085D91E-403B-204D-8D96-F447420859C7}" type="presParOf" srcId="{8AA55BCB-EE99-A940-9662-021C380C8F4F}" destId="{F50EAC74-BEBC-A744-ACF6-373D6352CA8C}" srcOrd="1" destOrd="0" presId="urn:microsoft.com/office/officeart/2005/8/layout/process1"/>
    <dgm:cxn modelId="{3BEBCAF6-018F-AD47-A958-A8475695CE2B}" type="presParOf" srcId="{F50EAC74-BEBC-A744-ACF6-373D6352CA8C}" destId="{376E17D2-3B92-AA4D-8E2A-BD6303999C9E}" srcOrd="0" destOrd="0" presId="urn:microsoft.com/office/officeart/2005/8/layout/process1"/>
    <dgm:cxn modelId="{3302DE06-AB3E-A24B-8036-B130B496F23A}" type="presParOf" srcId="{8AA55BCB-EE99-A940-9662-021C380C8F4F}" destId="{1B146DA7-F556-544F-97F8-23D33C7028D7}" srcOrd="2" destOrd="0" presId="urn:microsoft.com/office/officeart/2005/8/layout/process1"/>
    <dgm:cxn modelId="{EE512AE9-5535-3B49-9090-CA3754E25DA2}" type="presParOf" srcId="{8AA55BCB-EE99-A940-9662-021C380C8F4F}" destId="{DDDC68C1-91B7-9747-8824-70EA13249EA0}" srcOrd="3" destOrd="0" presId="urn:microsoft.com/office/officeart/2005/8/layout/process1"/>
    <dgm:cxn modelId="{F6FE1E2B-7DE0-6A45-97B5-7E0CE08FCF1A}" type="presParOf" srcId="{DDDC68C1-91B7-9747-8824-70EA13249EA0}" destId="{321E5EE8-3E56-B04A-8E74-A87D19F7524B}" srcOrd="0" destOrd="0" presId="urn:microsoft.com/office/officeart/2005/8/layout/process1"/>
    <dgm:cxn modelId="{5DFC5889-FD1F-D245-BEBF-BCF711641DD6}" type="presParOf" srcId="{8AA55BCB-EE99-A940-9662-021C380C8F4F}" destId="{D674C94D-5A1A-1B49-8E23-2D4731AD0FA4}" srcOrd="4" destOrd="0" presId="urn:microsoft.com/office/officeart/2005/8/layout/process1"/>
    <dgm:cxn modelId="{10610FCF-3A2C-6F46-818A-86FC6B8A5EDB}" type="presParOf" srcId="{8AA55BCB-EE99-A940-9662-021C380C8F4F}" destId="{4855B531-F98F-4D4A-8D8C-E7F02C30B051}" srcOrd="5" destOrd="0" presId="urn:microsoft.com/office/officeart/2005/8/layout/process1"/>
    <dgm:cxn modelId="{2044F196-246E-7A43-87F1-9D4A91938218}" type="presParOf" srcId="{4855B531-F98F-4D4A-8D8C-E7F02C30B051}" destId="{35ED5E89-BA29-1B4D-8AF3-4C4FDF99160A}" srcOrd="0" destOrd="0" presId="urn:microsoft.com/office/officeart/2005/8/layout/process1"/>
    <dgm:cxn modelId="{4A6D2201-A33E-DF4E-8816-8286EFBAAF4E}" type="presParOf" srcId="{8AA55BCB-EE99-A940-9662-021C380C8F4F}" destId="{C8E9E39F-C122-0C43-BD0D-BAE744E253D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B9E7A-60BD-43D7-A5EF-2DED1B66C1E8}">
      <dsp:nvSpPr>
        <dsp:cNvPr id="0" name=""/>
        <dsp:cNvSpPr/>
      </dsp:nvSpPr>
      <dsp:spPr>
        <a:xfrm>
          <a:off x="-4910099" y="-786133"/>
          <a:ext cx="5851256" cy="585125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23E38-DB02-4B27-BBF8-29A54DB43457}">
      <dsp:nvSpPr>
        <dsp:cNvPr id="0" name=""/>
        <dsp:cNvSpPr/>
      </dsp:nvSpPr>
      <dsp:spPr>
        <a:xfrm>
          <a:off x="491385" y="334088"/>
          <a:ext cx="6793399" cy="668523"/>
        </a:xfrm>
        <a:prstGeom prst="rect">
          <a:avLst/>
        </a:prstGeom>
        <a:solidFill>
          <a:srgbClr val="FCA30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MSNA presenti in Italia da </a:t>
          </a:r>
          <a:r>
            <a:rPr lang="it-IT" sz="1400" b="1" kern="1200" dirty="0" smtClean="0">
              <a:solidFill>
                <a:schemeClr val="bg2">
                  <a:lumMod val="50000"/>
                </a:schemeClr>
              </a:solidFill>
            </a:rPr>
            <a:t>almeno tre anni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, ammessi ad un progetto di integrazione sociale e civile per un periodo </a:t>
          </a:r>
          <a:r>
            <a:rPr lang="it-IT" sz="1400" b="1" kern="1200" dirty="0" smtClean="0">
              <a:solidFill>
                <a:schemeClr val="bg2">
                  <a:lumMod val="50000"/>
                </a:schemeClr>
              </a:solidFill>
            </a:rPr>
            <a:t>non inferiore a due anni</a:t>
          </a:r>
          <a:endParaRPr lang="it-IT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91385" y="334088"/>
        <a:ext cx="6793399" cy="668523"/>
      </dsp:txXfrm>
    </dsp:sp>
    <dsp:sp modelId="{9B839473-995B-449F-8AA6-186D446708B1}">
      <dsp:nvSpPr>
        <dsp:cNvPr id="0" name=""/>
        <dsp:cNvSpPr/>
      </dsp:nvSpPr>
      <dsp:spPr>
        <a:xfrm>
          <a:off x="73558" y="250522"/>
          <a:ext cx="835654" cy="835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83575-FBCF-434D-BB1B-CADF6FC49DFE}">
      <dsp:nvSpPr>
        <dsp:cNvPr id="0" name=""/>
        <dsp:cNvSpPr/>
      </dsp:nvSpPr>
      <dsp:spPr>
        <a:xfrm>
          <a:off x="874665" y="1337047"/>
          <a:ext cx="6410119" cy="668523"/>
        </a:xfrm>
        <a:prstGeom prst="rect">
          <a:avLst/>
        </a:prstGeom>
        <a:solidFill>
          <a:srgbClr val="FCA30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MSNA </a:t>
          </a:r>
          <a:r>
            <a:rPr lang="it-IT" sz="1400" b="1" kern="1200" dirty="0" smtClean="0">
              <a:solidFill>
                <a:schemeClr val="bg2">
                  <a:lumMod val="50000"/>
                </a:schemeClr>
              </a:solidFill>
            </a:rPr>
            <a:t>affidati a parenti entro il 4° grado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, anche se in possesso del permesso di soggiorno per minore età</a:t>
          </a:r>
          <a:endParaRPr lang="it-IT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74665" y="1337047"/>
        <a:ext cx="6410119" cy="668523"/>
      </dsp:txXfrm>
    </dsp:sp>
    <dsp:sp modelId="{0E1F5E27-C033-44FB-9F6F-5693C527A5A8}">
      <dsp:nvSpPr>
        <dsp:cNvPr id="0" name=""/>
        <dsp:cNvSpPr/>
      </dsp:nvSpPr>
      <dsp:spPr>
        <a:xfrm>
          <a:off x="456838" y="1253481"/>
          <a:ext cx="835654" cy="835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42F33C-6340-44D1-8C69-499430616977}">
      <dsp:nvSpPr>
        <dsp:cNvPr id="0" name=""/>
        <dsp:cNvSpPr/>
      </dsp:nvSpPr>
      <dsp:spPr>
        <a:xfrm>
          <a:off x="874665" y="2340006"/>
          <a:ext cx="6410119" cy="668523"/>
        </a:xfrm>
        <a:prstGeom prst="rect">
          <a:avLst/>
        </a:prstGeom>
        <a:solidFill>
          <a:srgbClr val="FCA30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MSNA per i quali il Tribunale per i minorenni abbia ordinato il </a:t>
          </a:r>
          <a:r>
            <a:rPr lang="it-IT" sz="1400" b="1" kern="1200" dirty="0" smtClean="0">
              <a:solidFill>
                <a:schemeClr val="bg2">
                  <a:lumMod val="50000"/>
                </a:schemeClr>
              </a:solidFill>
            </a:rPr>
            <a:t>prosieguo amministrativo 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delle misure di protezione e di assistenza oltre il compimento del 18esimo anno di età</a:t>
          </a:r>
          <a:endParaRPr lang="it-IT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74665" y="2340006"/>
        <a:ext cx="6410119" cy="668523"/>
      </dsp:txXfrm>
    </dsp:sp>
    <dsp:sp modelId="{2C88F472-4EF4-4FDB-A1CF-050F49998CDE}">
      <dsp:nvSpPr>
        <dsp:cNvPr id="0" name=""/>
        <dsp:cNvSpPr/>
      </dsp:nvSpPr>
      <dsp:spPr>
        <a:xfrm>
          <a:off x="456838" y="2256441"/>
          <a:ext cx="835654" cy="835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C15600-88E3-4D59-BFC9-1ECCA59AD3D3}">
      <dsp:nvSpPr>
        <dsp:cNvPr id="0" name=""/>
        <dsp:cNvSpPr/>
      </dsp:nvSpPr>
      <dsp:spPr>
        <a:xfrm>
          <a:off x="491385" y="3342966"/>
          <a:ext cx="6793399" cy="668523"/>
        </a:xfrm>
        <a:prstGeom prst="rect">
          <a:avLst/>
        </a:prstGeom>
        <a:solidFill>
          <a:srgbClr val="FCA30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6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2">
                  <a:lumMod val="50000"/>
                </a:schemeClr>
              </a:solidFill>
            </a:rPr>
            <a:t>MSNA che al compimento del 18esimo anno di età siano in possesso di un permesso di soggiorno per </a:t>
          </a:r>
          <a:r>
            <a:rPr lang="it-IT" sz="1400" b="1" kern="1200" dirty="0" smtClean="0">
              <a:solidFill>
                <a:schemeClr val="bg2">
                  <a:lumMod val="50000"/>
                </a:schemeClr>
              </a:solidFill>
            </a:rPr>
            <a:t>asilo, per protezione sussidiaria o per motivi umanitari</a:t>
          </a:r>
          <a:endParaRPr lang="it-IT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91385" y="3342966"/>
        <a:ext cx="6793399" cy="668523"/>
      </dsp:txXfrm>
    </dsp:sp>
    <dsp:sp modelId="{311CBDD7-F11A-4EE9-B35A-0C164126B214}">
      <dsp:nvSpPr>
        <dsp:cNvPr id="0" name=""/>
        <dsp:cNvSpPr/>
      </dsp:nvSpPr>
      <dsp:spPr>
        <a:xfrm>
          <a:off x="73558" y="3259400"/>
          <a:ext cx="835654" cy="835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D416-CA8A-4854-9D50-693D48D1BF15}">
      <dsp:nvSpPr>
        <dsp:cNvPr id="0" name=""/>
        <dsp:cNvSpPr/>
      </dsp:nvSpPr>
      <dsp:spPr>
        <a:xfrm>
          <a:off x="72098" y="967272"/>
          <a:ext cx="1217564" cy="73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CENSITO</a:t>
          </a:r>
          <a:endParaRPr lang="it-IT" sz="1400" b="1" kern="1200" dirty="0"/>
        </a:p>
      </dsp:txBody>
      <dsp:txXfrm>
        <a:off x="93495" y="988669"/>
        <a:ext cx="1174770" cy="687744"/>
      </dsp:txXfrm>
    </dsp:sp>
    <dsp:sp modelId="{550D2C12-6F3A-4B61-A1EF-A44D41009E7D}">
      <dsp:nvSpPr>
        <dsp:cNvPr id="0" name=""/>
        <dsp:cNvSpPr/>
      </dsp:nvSpPr>
      <dsp:spPr>
        <a:xfrm rot="27536">
          <a:off x="1394087" y="1188163"/>
          <a:ext cx="221394" cy="30195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 dirty="0"/>
        </a:p>
      </dsp:txBody>
      <dsp:txXfrm>
        <a:off x="1394088" y="1248288"/>
        <a:ext cx="154976" cy="181173"/>
      </dsp:txXfrm>
    </dsp:sp>
    <dsp:sp modelId="{B2292FCC-E966-42F2-9245-562736DABD31}">
      <dsp:nvSpPr>
        <dsp:cNvPr id="0" name=""/>
        <dsp:cNvSpPr/>
      </dsp:nvSpPr>
      <dsp:spPr>
        <a:xfrm>
          <a:off x="1707374" y="980371"/>
          <a:ext cx="1217564" cy="73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COLLOCATO</a:t>
          </a:r>
        </a:p>
      </dsp:txBody>
      <dsp:txXfrm>
        <a:off x="1728771" y="1001768"/>
        <a:ext cx="1174770" cy="687744"/>
      </dsp:txXfrm>
    </dsp:sp>
    <dsp:sp modelId="{D1A8A1F7-803E-4207-A8B4-40CB738A1900}">
      <dsp:nvSpPr>
        <dsp:cNvPr id="0" name=""/>
        <dsp:cNvSpPr/>
      </dsp:nvSpPr>
      <dsp:spPr>
        <a:xfrm rot="21595383">
          <a:off x="3039401" y="1193528"/>
          <a:ext cx="242659" cy="30195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>
        <a:off x="3039401" y="1253968"/>
        <a:ext cx="169861" cy="181173"/>
      </dsp:txXfrm>
    </dsp:sp>
    <dsp:sp modelId="{6620AC24-2A3A-4597-B916-F1B9E8DB2DC1}">
      <dsp:nvSpPr>
        <dsp:cNvPr id="0" name=""/>
        <dsp:cNvSpPr/>
      </dsp:nvSpPr>
      <dsp:spPr>
        <a:xfrm>
          <a:off x="3382787" y="978121"/>
          <a:ext cx="1217564" cy="73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PRESO IN </a:t>
          </a:r>
          <a:r>
            <a:rPr lang="it-IT" sz="1400" kern="1200" dirty="0" smtClean="0"/>
            <a:t>CARICO</a:t>
          </a:r>
          <a:endParaRPr lang="it-IT" sz="1400" b="1" kern="1200" dirty="0"/>
        </a:p>
      </dsp:txBody>
      <dsp:txXfrm>
        <a:off x="3404184" y="999518"/>
        <a:ext cx="1174770" cy="687744"/>
      </dsp:txXfrm>
    </dsp:sp>
    <dsp:sp modelId="{2EA122A2-ED00-4A1F-A545-AF02D3275C5A}">
      <dsp:nvSpPr>
        <dsp:cNvPr id="0" name=""/>
        <dsp:cNvSpPr/>
      </dsp:nvSpPr>
      <dsp:spPr>
        <a:xfrm rot="21585729">
          <a:off x="4701578" y="1189019"/>
          <a:ext cx="214605" cy="30195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>
        <a:off x="4701578" y="1249544"/>
        <a:ext cx="150224" cy="181173"/>
      </dsp:txXfrm>
    </dsp:sp>
    <dsp:sp modelId="{7CD1D338-A25E-4A50-A95A-BD8AC1B7F208}">
      <dsp:nvSpPr>
        <dsp:cNvPr id="0" name=""/>
        <dsp:cNvSpPr/>
      </dsp:nvSpPr>
      <dsp:spPr>
        <a:xfrm>
          <a:off x="5005264" y="971385"/>
          <a:ext cx="1217564" cy="73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USCITO DI </a:t>
          </a:r>
          <a:r>
            <a:rPr lang="it-IT" sz="1400" kern="1200" dirty="0"/>
            <a:t>COMPETENZA</a:t>
          </a:r>
          <a:endParaRPr lang="it-IT" sz="1400" b="1" kern="1200" dirty="0"/>
        </a:p>
      </dsp:txBody>
      <dsp:txXfrm>
        <a:off x="5026661" y="992782"/>
        <a:ext cx="1174770" cy="68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F9283-D824-DB4B-8066-4DFDEC6C3B20}">
      <dsp:nvSpPr>
        <dsp:cNvPr id="0" name=""/>
        <dsp:cNvSpPr/>
      </dsp:nvSpPr>
      <dsp:spPr>
        <a:xfrm>
          <a:off x="38450" y="412400"/>
          <a:ext cx="1880524" cy="98379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rgbClr val="000000"/>
              </a:solidFill>
              <a:latin typeface="Trebuchet MS"/>
              <a:cs typeface="Trebuchet MS"/>
            </a:rPr>
            <a:t>DECRETO DI TUTELA E/O AFFIDAMENTO; IN ASSENZA, RICHIESTA DI APERTURA TUTELA</a:t>
          </a:r>
        </a:p>
      </dsp:txBody>
      <dsp:txXfrm>
        <a:off x="313846" y="556473"/>
        <a:ext cx="1329732" cy="695645"/>
      </dsp:txXfrm>
    </dsp:sp>
    <dsp:sp modelId="{EACE5E21-0EE5-7141-B679-61EFF9658E7E}">
      <dsp:nvSpPr>
        <dsp:cNvPr id="0" name=""/>
        <dsp:cNvSpPr/>
      </dsp:nvSpPr>
      <dsp:spPr>
        <a:xfrm>
          <a:off x="761749" y="1287365"/>
          <a:ext cx="440226" cy="440226"/>
        </a:xfrm>
        <a:prstGeom prst="mathPlus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820101" y="1455707"/>
        <a:ext cx="323522" cy="103542"/>
      </dsp:txXfrm>
    </dsp:sp>
    <dsp:sp modelId="{3A322C71-567F-7E48-A526-CFBD461C14F8}">
      <dsp:nvSpPr>
        <dsp:cNvPr id="0" name=""/>
        <dsp:cNvSpPr/>
      </dsp:nvSpPr>
      <dsp:spPr>
        <a:xfrm>
          <a:off x="196" y="1632387"/>
          <a:ext cx="1992721" cy="1124527"/>
        </a:xfrm>
        <a:prstGeom prst="ellipse">
          <a:avLst/>
        </a:prstGeom>
        <a:solidFill>
          <a:srgbClr val="BFBF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solidFill>
                <a:srgbClr val="000000"/>
              </a:solidFill>
              <a:latin typeface="Trebuchet MS"/>
              <a:cs typeface="Trebuchet MS"/>
            </a:rPr>
            <a:t>PASSAPORTO E/O ATTESTAZIONE CONSOLARE; PERMESSO DI SOGGIORNO E/O CEDOLINO</a:t>
          </a:r>
        </a:p>
      </dsp:txBody>
      <dsp:txXfrm>
        <a:off x="292023" y="1797070"/>
        <a:ext cx="1409067" cy="795161"/>
      </dsp:txXfrm>
    </dsp:sp>
    <dsp:sp modelId="{8777B6A9-02CD-7A4A-AD22-0FEDC6797674}">
      <dsp:nvSpPr>
        <dsp:cNvPr id="0" name=""/>
        <dsp:cNvSpPr/>
      </dsp:nvSpPr>
      <dsp:spPr>
        <a:xfrm>
          <a:off x="761749" y="2682345"/>
          <a:ext cx="440226" cy="440226"/>
        </a:xfrm>
        <a:prstGeom prst="mathPlus">
          <a:avLst/>
        </a:prstGeom>
        <a:solidFill>
          <a:srgbClr val="0D0D0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820101" y="2850687"/>
        <a:ext cx="323522" cy="103542"/>
      </dsp:txXfrm>
    </dsp:sp>
    <dsp:sp modelId="{29D162CE-348A-6145-ADD7-74B12ABD25D0}">
      <dsp:nvSpPr>
        <dsp:cNvPr id="0" name=""/>
        <dsp:cNvSpPr/>
      </dsp:nvSpPr>
      <dsp:spPr>
        <a:xfrm>
          <a:off x="0" y="3017270"/>
          <a:ext cx="1929905" cy="1120451"/>
        </a:xfrm>
        <a:prstGeom prst="ellipse">
          <a:avLst/>
        </a:prstGeom>
        <a:solidFill>
          <a:srgbClr val="BFBF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solidFill>
                <a:srgbClr val="000000"/>
              </a:solidFill>
              <a:latin typeface="Trebuchet MS"/>
              <a:cs typeface="Trebuchet MS"/>
            </a:rPr>
            <a:t>PERCORSO DI INTEGRAZIONE </a:t>
          </a:r>
          <a:r>
            <a:rPr lang="it-IT" sz="1000" kern="1200">
              <a:solidFill>
                <a:srgbClr val="000000"/>
              </a:solidFill>
              <a:latin typeface="Trebuchet MS"/>
              <a:cs typeface="Trebuchet MS"/>
            </a:rPr>
            <a:t>REALIZZATO </a:t>
          </a:r>
          <a:r>
            <a:rPr lang="it-IT" sz="1000" kern="1200" smtClean="0">
              <a:solidFill>
                <a:srgbClr val="000000"/>
              </a:solidFill>
              <a:latin typeface="Trebuchet MS"/>
              <a:cs typeface="Trebuchet MS"/>
            </a:rPr>
            <a:t>E EVENTUALE </a:t>
          </a:r>
          <a:r>
            <a:rPr lang="it-IT" sz="1000" kern="1200" dirty="0">
              <a:solidFill>
                <a:srgbClr val="000000"/>
              </a:solidFill>
              <a:latin typeface="Trebuchet MS"/>
              <a:cs typeface="Trebuchet MS"/>
            </a:rPr>
            <a:t>PERCORSO PREVISTO</a:t>
          </a:r>
        </a:p>
      </dsp:txBody>
      <dsp:txXfrm>
        <a:off x="282628" y="3181356"/>
        <a:ext cx="1364649" cy="792279"/>
      </dsp:txXfrm>
    </dsp:sp>
    <dsp:sp modelId="{142074A7-7927-AB4B-8E21-631A349A4158}">
      <dsp:nvSpPr>
        <dsp:cNvPr id="0" name=""/>
        <dsp:cNvSpPr/>
      </dsp:nvSpPr>
      <dsp:spPr>
        <a:xfrm rot="160504" flipV="1">
          <a:off x="2107038" y="2183482"/>
          <a:ext cx="242479" cy="68049"/>
        </a:xfrm>
        <a:prstGeom prst="rightArrow">
          <a:avLst>
            <a:gd name="adj1" fmla="val 60000"/>
            <a:gd name="adj2" fmla="val 50000"/>
          </a:avLst>
        </a:prstGeom>
        <a:solidFill>
          <a:srgbClr val="0D0D0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10800000">
        <a:off x="2107049" y="2196616"/>
        <a:ext cx="222064" cy="40829"/>
      </dsp:txXfrm>
    </dsp:sp>
    <dsp:sp modelId="{B0052797-FC17-E849-8890-B49C79E71F8E}">
      <dsp:nvSpPr>
        <dsp:cNvPr id="0" name=""/>
        <dsp:cNvSpPr/>
      </dsp:nvSpPr>
      <dsp:spPr>
        <a:xfrm>
          <a:off x="2448520" y="1544153"/>
          <a:ext cx="1594271" cy="1251638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rgbClr val="000000"/>
              </a:solidFill>
              <a:latin typeface="Trebuchet MS"/>
              <a:cs typeface="Trebuchet MS"/>
            </a:rPr>
            <a:t>INSERIMENTO RICHIESTA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>
              <a:solidFill>
                <a:srgbClr val="000000"/>
              </a:solidFill>
              <a:latin typeface="Trebuchet MS"/>
              <a:cs typeface="Trebuchet MS"/>
            </a:rPr>
            <a:t>(dati richiedente) </a:t>
          </a:r>
        </a:p>
      </dsp:txBody>
      <dsp:txXfrm>
        <a:off x="2681996" y="1727451"/>
        <a:ext cx="1127319" cy="885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D14C8-3D6B-B14B-BDCD-3E0F99400C79}">
      <dsp:nvSpPr>
        <dsp:cNvPr id="0" name=""/>
        <dsp:cNvSpPr/>
      </dsp:nvSpPr>
      <dsp:spPr>
        <a:xfrm>
          <a:off x="512235" y="1502052"/>
          <a:ext cx="1222389" cy="10213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rgbClr val="000000"/>
              </a:solidFill>
              <a:latin typeface="Trebuchet MS"/>
              <a:cs typeface="Trebuchet MS"/>
            </a:rPr>
            <a:t>FORMALIZZAZIONE RICHIESTA</a:t>
          </a:r>
        </a:p>
      </dsp:txBody>
      <dsp:txXfrm>
        <a:off x="542148" y="1531965"/>
        <a:ext cx="1162563" cy="961486"/>
      </dsp:txXfrm>
    </dsp:sp>
    <dsp:sp modelId="{F50EAC74-BEBC-A744-ACF6-373D6352CA8C}">
      <dsp:nvSpPr>
        <dsp:cNvPr id="0" name=""/>
        <dsp:cNvSpPr/>
      </dsp:nvSpPr>
      <dsp:spPr>
        <a:xfrm rot="10800000">
          <a:off x="-852147" y="2640283"/>
          <a:ext cx="1983338" cy="832758"/>
        </a:xfrm>
        <a:prstGeom prst="uturnArrow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 rot="10800000">
        <a:off x="-602320" y="2806835"/>
        <a:ext cx="1733511" cy="499654"/>
      </dsp:txXfrm>
    </dsp:sp>
    <dsp:sp modelId="{1B146DA7-F556-544F-97F8-23D33C7028D7}">
      <dsp:nvSpPr>
        <dsp:cNvPr id="0" name=""/>
        <dsp:cNvSpPr/>
      </dsp:nvSpPr>
      <dsp:spPr>
        <a:xfrm>
          <a:off x="319691" y="2964279"/>
          <a:ext cx="880843" cy="8247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rgbClr val="000000"/>
              </a:solidFill>
              <a:latin typeface="Trebuchet MS"/>
              <a:cs typeface="Trebuchet MS"/>
            </a:rPr>
            <a:t>RICHIESTA INTEGRAZIONI</a:t>
          </a:r>
        </a:p>
      </dsp:txBody>
      <dsp:txXfrm>
        <a:off x="343847" y="2988435"/>
        <a:ext cx="832531" cy="776444"/>
      </dsp:txXfrm>
    </dsp:sp>
    <dsp:sp modelId="{DDDC68C1-91B7-9747-8824-70EA13249EA0}">
      <dsp:nvSpPr>
        <dsp:cNvPr id="0" name=""/>
        <dsp:cNvSpPr/>
      </dsp:nvSpPr>
      <dsp:spPr>
        <a:xfrm rot="1906650">
          <a:off x="1455996" y="2347318"/>
          <a:ext cx="954133" cy="449992"/>
        </a:xfrm>
        <a:prstGeom prst="rightArrow">
          <a:avLst>
            <a:gd name="adj1" fmla="val 60000"/>
            <a:gd name="adj2" fmla="val 50000"/>
          </a:avLst>
        </a:prstGeom>
        <a:solidFill>
          <a:srgbClr val="376092"/>
        </a:solidFill>
        <a:ln>
          <a:solidFill>
            <a:schemeClr val="tx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1466114" y="2401770"/>
        <a:ext cx="819135" cy="269996"/>
      </dsp:txXfrm>
    </dsp:sp>
    <dsp:sp modelId="{D674C94D-5A1A-1B49-8E23-2D4731AD0FA4}">
      <dsp:nvSpPr>
        <dsp:cNvPr id="0" name=""/>
        <dsp:cNvSpPr/>
      </dsp:nvSpPr>
      <dsp:spPr>
        <a:xfrm>
          <a:off x="2520281" y="792086"/>
          <a:ext cx="1007160" cy="9687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latin typeface="Trebuchet MS"/>
              <a:cs typeface="Trebuchet MS"/>
            </a:rPr>
            <a:t>PARERE EMESSO (POSITIVO)</a:t>
          </a:r>
        </a:p>
      </dsp:txBody>
      <dsp:txXfrm>
        <a:off x="2548654" y="820459"/>
        <a:ext cx="950414" cy="911963"/>
      </dsp:txXfrm>
    </dsp:sp>
    <dsp:sp modelId="{4855B531-F98F-4D4A-8D8C-E7F02C30B051}">
      <dsp:nvSpPr>
        <dsp:cNvPr id="0" name=""/>
        <dsp:cNvSpPr/>
      </dsp:nvSpPr>
      <dsp:spPr>
        <a:xfrm rot="19831900">
          <a:off x="1417587" y="1192492"/>
          <a:ext cx="1120457" cy="470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1F497D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 rot="10800000">
        <a:off x="1426715" y="1321272"/>
        <a:ext cx="979350" cy="282214"/>
      </dsp:txXfrm>
    </dsp:sp>
    <dsp:sp modelId="{C8E9E39F-C122-0C43-BD0D-BAE744E253D2}">
      <dsp:nvSpPr>
        <dsp:cNvPr id="0" name=""/>
        <dsp:cNvSpPr/>
      </dsp:nvSpPr>
      <dsp:spPr>
        <a:xfrm>
          <a:off x="2493140" y="2316582"/>
          <a:ext cx="923765" cy="82475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latin typeface="Trebuchet MS"/>
              <a:cs typeface="Trebuchet MS"/>
            </a:rPr>
            <a:t>PARERE </a:t>
          </a:r>
          <a:r>
            <a:rPr lang="it-IT" sz="1000" kern="1200" smtClean="0">
              <a:latin typeface="Trebuchet MS"/>
              <a:cs typeface="Trebuchet MS"/>
            </a:rPr>
            <a:t>NON ESPRIMIBILE</a:t>
          </a:r>
          <a:endParaRPr lang="it-IT" sz="1000" kern="1200" dirty="0">
            <a:latin typeface="Trebuchet MS"/>
            <a:cs typeface="Trebuchet MS"/>
          </a:endParaRPr>
        </a:p>
      </dsp:txBody>
      <dsp:txXfrm>
        <a:off x="2517296" y="2340738"/>
        <a:ext cx="875453" cy="776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672BDB-E550-40DB-AD45-431FBB854CEC}" type="datetimeFigureOut">
              <a:rPr lang="it-IT"/>
              <a:pPr>
                <a:defRPr/>
              </a:pPr>
              <a:t>04/06/2018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ACE9BF-B5DA-48DE-8B6E-0A318AF6AD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446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DE6F41-6AB8-4EEE-BF63-B4A428DD7979}" type="datetimeFigureOut">
              <a:rPr lang="it-IT"/>
              <a:pPr>
                <a:defRPr/>
              </a:pPr>
              <a:t>04/06/2018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F5C8E3-5F10-4BE7-A9BC-AF162F7680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2989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3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7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36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31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33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4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499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9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94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29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9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4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81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62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6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6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3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08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41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9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39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85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735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588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C016-41A1-4E1B-AF4E-C5E57C7E1E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78D324-935E-4673-BEBE-424585956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D624-BF50-4AB6-B9DB-A4FA9E0A6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438"/>
            <a:ext cx="69961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1042988" y="825500"/>
            <a:ext cx="7391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DIREZIONE GENERALE DELL’IMMIGRAZIONE E DELLE POLITICHE DI INTEGRAZIONE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182688"/>
            <a:ext cx="6629400" cy="3413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9624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0" y="4038600"/>
            <a:ext cx="39624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636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3284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874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6231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566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069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92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2765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3C68-2383-42C5-ACEF-41306ED8313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467"/>
            <a:ext cx="6996591" cy="91299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825029"/>
            <a:ext cx="7391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DIREZIONE GENERALE DELL’IMMIGRAZIONE E DELLE POLITICHE DI INTEGRAZIONE</a:t>
            </a:r>
          </a:p>
        </p:txBody>
      </p:sp>
    </p:spTree>
    <p:extLst>
      <p:ext uri="{BB962C8B-B14F-4D97-AF65-F5344CB8AC3E}">
        <p14:creationId xmlns:p14="http://schemas.microsoft.com/office/powerpoint/2010/main" val="48562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3961" r:id="rId12"/>
    <p:sldLayoutId id="2147483968" r:id="rId13"/>
    <p:sldLayoutId id="2147483963" r:id="rId14"/>
    <p:sldLayoutId id="2147484240" r:id="rId15"/>
  </p:sldLayoutIdLst>
  <p:transition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lavoro.gov.it/temi-e-priorita/immigrazione/focus-on/politiche-di-integrazione-sociale/Documents/Report-Monitoraggio-Percorsi-I-30062017.pdf" TargetMode="External"/><Relationship Id="rId4" Type="http://schemas.openxmlformats.org/officeDocument/2006/relationships/hyperlink" Target="http://www.integrazionemigranti.gov.it/Attualita/Approfondimenti/Documents/Report_Monitoraggio_PercorsiI_%2030_6_2017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utlook.office.com/owa/redir.aspx?REF=eVW02vocpuZvT7bl5llFp9mKb6GCzSMmU503Vv4ifqB2_WdeS5XVCAFtYWlsdG86YXNzaXN0ZW56YXNpbUBsYXZvcm8uZ292Lml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4.xml"/><Relationship Id="rId4" Type="http://schemas.openxmlformats.org/officeDocument/2006/relationships/image" Target="../media/image20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integrazionemigranti.gov.it/" TargetMode="External"/><Relationship Id="rId4" Type="http://schemas.openxmlformats.org/officeDocument/2006/relationships/hyperlink" Target="http://www.lavoro.gov.it/temi-e-priorita/immigrazione/focus-on/minori-stranieri/Pagine/Dati-minori-stranieri-non-accompagnati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08992" y="4725144"/>
            <a:ext cx="8969908" cy="3393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it-IT" sz="1400" b="1" i="1" dirty="0" smtClean="0">
              <a:solidFill>
                <a:schemeClr val="bg1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525" y="1752154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Il </a:t>
            </a:r>
            <a:r>
              <a:rPr lang="it-IT" altLang="it-IT" sz="2800" b="1" dirty="0">
                <a:solidFill>
                  <a:srgbClr val="002060"/>
                </a:solidFill>
                <a:latin typeface="Trebuchet MS" panose="020B0603020202020204" pitchFamily="34" charset="0"/>
              </a:rPr>
              <a:t>Sistema Nazionale di Accoglienza dei MSNA: Il Sistema Informativo Minori (SIM) come strumento di semplificazione amministrativa e le modalità di accesso al Fondo Nazionale per l'accoglienza dei </a:t>
            </a:r>
            <a:r>
              <a:rPr lang="it-IT" altLang="it-IT" sz="2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MSNA</a:t>
            </a:r>
          </a:p>
          <a:p>
            <a:pPr algn="ctr"/>
            <a:endParaRPr lang="it-IT" altLang="it-IT" sz="28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altLang="it-IT" sz="1400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Webinar</a:t>
            </a:r>
            <a:r>
              <a:rPr lang="it-IT" altLang="it-IT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5 giugno </a:t>
            </a:r>
            <a:r>
              <a:rPr lang="it-IT" altLang="it-I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2018</a:t>
            </a:r>
            <a:endParaRPr lang="it-IT" altLang="it-IT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ctr"/>
            <a:endParaRPr lang="it-IT" altLang="it-IT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b="6467"/>
          <a:stretch/>
        </p:blipFill>
        <p:spPr>
          <a:xfrm>
            <a:off x="1331640" y="5229200"/>
            <a:ext cx="6178649" cy="108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8" name="Rectangle 8"/>
          <p:cNvSpPr/>
          <p:nvPr/>
        </p:nvSpPr>
        <p:spPr>
          <a:xfrm>
            <a:off x="190441" y="2447258"/>
            <a:ext cx="8701577" cy="12085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Requisiti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necessari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 la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conversione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permesso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soggiorno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raggiungimento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della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maggiore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partecipazione ad un progetto d'integrazione di durata almeno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biennale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ermanenza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sul territorio nazionale da non meno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 anni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190441" y="4213853"/>
            <a:ext cx="8696969" cy="17379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assenza di tali requisiti, deve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essere richiesto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parere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della Direzione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Generale.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 parere viene rilasciato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considerazione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percorso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individuale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integrazione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attestato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dall’ente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locale.</a:t>
            </a:r>
          </a:p>
          <a:p>
            <a:pPr lvl="0" algn="just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→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Linee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Guida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dedicate al rilascio dei pareri per la conversione del permesso di soggiorno dei minori stranieri non accompagnati al raggiungimento della maggiore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età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(DG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dell’Immigrazione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delle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politiche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integrazione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27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febbraio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2017</a:t>
            </a:r>
            <a:r>
              <a:rPr lang="en-GB" sz="1600" kern="0" dirty="0">
                <a:solidFill>
                  <a:prstClr val="black"/>
                </a:solidFill>
              </a:rPr>
              <a:t>) </a:t>
            </a:r>
            <a:r>
              <a:rPr lang="en-GB" sz="1600" kern="0" dirty="0" smtClean="0">
                <a:solidFill>
                  <a:prstClr val="black"/>
                </a:solidFill>
              </a:rPr>
              <a:t>→</a:t>
            </a:r>
            <a:r>
              <a:rPr lang="en-GB" sz="1600" i="1" kern="0" dirty="0" err="1" smtClean="0">
                <a:solidFill>
                  <a:prstClr val="black"/>
                </a:solidFill>
              </a:rPr>
              <a:t>Casi</a:t>
            </a:r>
            <a:r>
              <a:rPr lang="en-GB" sz="1600" i="1" kern="0" dirty="0" smtClean="0">
                <a:solidFill>
                  <a:prstClr val="black"/>
                </a:solidFill>
              </a:rPr>
              <a:t> di </a:t>
            </a:r>
            <a:r>
              <a:rPr lang="en-GB" sz="1600" i="1" kern="0" dirty="0" err="1" smtClean="0">
                <a:solidFill>
                  <a:prstClr val="black"/>
                </a:solidFill>
              </a:rPr>
              <a:t>esclusione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337561" y="3725855"/>
            <a:ext cx="338536" cy="358644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07836" y="1759135"/>
            <a:ext cx="8597986" cy="584775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RILASCIO DEL PARERE SUL PERCORSO DI INTEGRAZIONE AI FINI DELLA CONVERSIONE DEL PERMESSO DI SOGGIORNO (art. 32, co. 1-bis, d.lgs. 286/1998)</a:t>
            </a:r>
            <a:endParaRPr lang="it-IT" sz="1600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9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79357" y="1432333"/>
            <a:ext cx="8597986" cy="338554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RILASCIO DEL PARERE: I CASI DI ESCLUSIONE</a:t>
            </a:r>
            <a:endParaRPr lang="it-IT" sz="1600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3133676"/>
              </p:ext>
            </p:extLst>
          </p:nvPr>
        </p:nvGraphicFramePr>
        <p:xfrm>
          <a:off x="1116012" y="1921893"/>
          <a:ext cx="7344419" cy="434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172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2096" y="1282025"/>
            <a:ext cx="8496944" cy="3139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POLITICHE DI INTEGRAZIONE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13731" y="1669880"/>
            <a:ext cx="8693674" cy="7386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PERCORSI PER LA FORMAZIONE, IL LAVORO E L'INTEGRAZIONE DEI MSNA E DEI GIOVANI MIGRANTI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rPr>
              <a:t>FASE I – FONDO POLITICHE MIGRATORIE 2015 - € 4.800.000,00</a:t>
            </a:r>
          </a:p>
        </p:txBody>
      </p:sp>
      <p:graphicFrame>
        <p:nvGraphicFramePr>
          <p:cNvPr id="15" name="Tabel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45580"/>
              </p:ext>
            </p:extLst>
          </p:nvPr>
        </p:nvGraphicFramePr>
        <p:xfrm>
          <a:off x="131138" y="2408544"/>
          <a:ext cx="3080292" cy="2239984"/>
        </p:xfrm>
        <a:graphic>
          <a:graphicData uri="http://schemas.openxmlformats.org/drawingml/2006/table">
            <a:tbl>
              <a:tblPr firstRow="1" bandRow="1"/>
              <a:tblGrid>
                <a:gridCol w="3080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FINALITA’ AVVISO</a:t>
                      </a:r>
                      <a:r>
                        <a:rPr lang="it-IT" sz="1400" baseline="0" dirty="0" smtClean="0"/>
                        <a:t> ( OTTOBRE 2016)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78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it-IT" sz="1500" kern="1200" dirty="0" smtClean="0"/>
                        <a:t>Rafforzamento delle</a:t>
                      </a:r>
                      <a:r>
                        <a:rPr lang="it-IT" sz="1500" kern="1200" baseline="0" dirty="0" smtClean="0"/>
                        <a:t> </a:t>
                      </a:r>
                      <a:r>
                        <a:rPr lang="it-IT" sz="1500" kern="1200" dirty="0" smtClean="0"/>
                        <a:t>misure e dei servizi per l’</a:t>
                      </a:r>
                      <a:r>
                        <a:rPr lang="it-IT" sz="1500" b="1" kern="1200" dirty="0" smtClean="0"/>
                        <a:t>inserimento socio lavorativo </a:t>
                      </a:r>
                      <a:r>
                        <a:rPr lang="it-IT" sz="1500" kern="1200" dirty="0" smtClean="0"/>
                        <a:t>dei minori stranieri non accompagnati, anche in un’ottica di prevenzione del disagio giovanile e del rischio di coinvolgimento in attività di sfruttamento.</a:t>
                      </a:r>
                    </a:p>
                    <a:p>
                      <a:pPr algn="just"/>
                      <a:endParaRPr lang="it-IT" sz="16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el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9048"/>
              </p:ext>
            </p:extLst>
          </p:nvPr>
        </p:nvGraphicFramePr>
        <p:xfrm>
          <a:off x="131138" y="4680621"/>
          <a:ext cx="3080292" cy="1127936"/>
        </p:xfrm>
        <a:graphic>
          <a:graphicData uri="http://schemas.openxmlformats.org/drawingml/2006/table">
            <a:tbl>
              <a:tblPr firstRow="1" bandRow="1"/>
              <a:tblGrid>
                <a:gridCol w="3080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71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I</a:t>
                      </a:r>
                      <a:r>
                        <a:rPr lang="it-IT" sz="1400" baseline="0" dirty="0" smtClean="0"/>
                        <a:t> NUMERI DI PERCORSI I</a:t>
                      </a:r>
                      <a:endParaRPr lang="it-IT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64" marB="45764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1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kern="1200" baseline="0" dirty="0" smtClean="0"/>
                        <a:t>1670 </a:t>
                      </a:r>
                      <a:r>
                        <a:rPr lang="it-IT" sz="1600" kern="1200" baseline="0" dirty="0" smtClean="0"/>
                        <a:t>domande pervenute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kern="1200" baseline="0" dirty="0" smtClean="0"/>
                        <a:t>944</a:t>
                      </a:r>
                      <a:r>
                        <a:rPr lang="it-IT" sz="1600" kern="1200" baseline="0" dirty="0" smtClean="0"/>
                        <a:t> tirocini attivati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sz="1600" b="1" kern="1200" baseline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865</a:t>
                      </a:r>
                      <a:r>
                        <a:rPr lang="it-IT" sz="1600" kern="1200" baseline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Tirocini conclusi</a:t>
                      </a:r>
                    </a:p>
                  </a:txBody>
                  <a:tcPr marL="91442" marR="91442" marT="45764" marB="45764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Tabel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12363"/>
              </p:ext>
            </p:extLst>
          </p:nvPr>
        </p:nvGraphicFramePr>
        <p:xfrm>
          <a:off x="3211430" y="2414576"/>
          <a:ext cx="5795975" cy="3386843"/>
        </p:xfrm>
        <a:graphic>
          <a:graphicData uri="http://schemas.openxmlformats.org/drawingml/2006/table">
            <a:tbl>
              <a:tblPr/>
              <a:tblGrid>
                <a:gridCol w="2422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3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183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DESTINATARI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AZIONI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2061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5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 smtClean="0"/>
                        <a:t>Minori stranieri non accompagnati, compresi i richiedenti e i titolari di protezione internazionale, in fase di transizione verso l’età adulta;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 smtClean="0"/>
                        <a:t>Giovani migranti che hanno precedentemente fatto ingresso in Italia come MSNA.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Realizzazione di </a:t>
                      </a:r>
                      <a:r>
                        <a:rPr kumimoji="0" lang="it-IT" altLang="it-IT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percorsi individualizzati di politiche attive del lavoro per qualificare le competenze e favorire l’occupazione dei giovani destinatari dell’intervento attraverso lo strumento della «</a:t>
                      </a:r>
                      <a:r>
                        <a:rPr kumimoji="0" lang="it-IT" altLang="it-IT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dote individuale</a:t>
                      </a: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Descrizione dote: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kumimoji="0" lang="it-IT" altLang="it-IT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2500  </a:t>
                      </a: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(percorso di politica attiva)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€ </a:t>
                      </a:r>
                      <a:r>
                        <a:rPr kumimoji="0" lang="it-IT" altLang="it-IT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2500</a:t>
                      </a: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(indennità di tirocinio)</a:t>
                      </a: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5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9834" y="1412389"/>
            <a:ext cx="8496944" cy="3139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POLITICHE DI INTEGRAZIONE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91469" y="1767259"/>
            <a:ext cx="8693674" cy="7386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PERCORSI PER LA FORMAZIONE, IL LAVORO E L'INTEGRAZIONE DEI MSNA E DEI GIOVANI MIGRANTI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rPr>
              <a:t>FASE II – FONDO POLITICHE MIGRATORIE 2016 - € 4.250.000,00</a:t>
            </a:r>
          </a:p>
        </p:txBody>
      </p:sp>
      <p:graphicFrame>
        <p:nvGraphicFramePr>
          <p:cNvPr id="15" name="Tabel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61688"/>
              </p:ext>
            </p:extLst>
          </p:nvPr>
        </p:nvGraphicFramePr>
        <p:xfrm>
          <a:off x="107504" y="2671105"/>
          <a:ext cx="3240360" cy="2239984"/>
        </p:xfrm>
        <a:graphic>
          <a:graphicData uri="http://schemas.openxmlformats.org/drawingml/2006/table">
            <a:tbl>
              <a:tblPr firstRow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FINALITA’ AVVISO</a:t>
                      </a:r>
                      <a:r>
                        <a:rPr lang="it-IT" sz="1400" baseline="0" dirty="0" smtClean="0"/>
                        <a:t> (GIUGNO 2017)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78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it-IT" sz="1500" kern="1200" dirty="0" smtClean="0"/>
                        <a:t>Rafforzamento delle</a:t>
                      </a:r>
                      <a:r>
                        <a:rPr lang="it-IT" sz="1500" kern="1200" baseline="0" dirty="0" smtClean="0"/>
                        <a:t> </a:t>
                      </a:r>
                      <a:r>
                        <a:rPr lang="it-IT" sz="1500" kern="1200" dirty="0" smtClean="0"/>
                        <a:t>misure e dei servizi per l’</a:t>
                      </a:r>
                      <a:r>
                        <a:rPr lang="it-IT" sz="1500" b="1" kern="1200" dirty="0" smtClean="0"/>
                        <a:t>inserimento socio lavorativo </a:t>
                      </a:r>
                      <a:r>
                        <a:rPr lang="it-IT" sz="1500" kern="1200" dirty="0" smtClean="0"/>
                        <a:t>dei minori stranieri non accompagnati, anche in un’ottica di prevenzione del disagio giovanile e del rischio di coinvolgimento in attività di sfruttamento.</a:t>
                      </a:r>
                    </a:p>
                    <a:p>
                      <a:pPr algn="just"/>
                      <a:endParaRPr lang="it-IT" sz="16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el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99809"/>
              </p:ext>
            </p:extLst>
          </p:nvPr>
        </p:nvGraphicFramePr>
        <p:xfrm>
          <a:off x="107504" y="4961892"/>
          <a:ext cx="3240360" cy="1096056"/>
        </p:xfrm>
        <a:graphic>
          <a:graphicData uri="http://schemas.openxmlformats.org/drawingml/2006/table">
            <a:tbl>
              <a:tblPr firstRow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735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I</a:t>
                      </a:r>
                      <a:r>
                        <a:rPr lang="it-IT" sz="1400" baseline="0" dirty="0" smtClean="0"/>
                        <a:t> NUMERI DI PERCORSI I</a:t>
                      </a:r>
                      <a:endParaRPr lang="it-IT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64" marB="45764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7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kern="1200" baseline="0" dirty="0" smtClean="0"/>
                        <a:t>1450 </a:t>
                      </a:r>
                      <a:r>
                        <a:rPr lang="it-IT" sz="1600" kern="1200" baseline="0" dirty="0" smtClean="0"/>
                        <a:t>domande pervenute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it-IT" sz="1600" b="1" kern="1200" baseline="0" dirty="0" smtClean="0"/>
                        <a:t>795</a:t>
                      </a:r>
                      <a:r>
                        <a:rPr lang="it-IT" sz="1600" kern="1200" baseline="0" dirty="0" smtClean="0"/>
                        <a:t> tirocini attivati</a:t>
                      </a:r>
                    </a:p>
                  </a:txBody>
                  <a:tcPr marL="91442" marR="91442" marT="45764" marB="45764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Tabel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11039"/>
              </p:ext>
            </p:extLst>
          </p:nvPr>
        </p:nvGraphicFramePr>
        <p:xfrm>
          <a:off x="3419872" y="2671105"/>
          <a:ext cx="5652120" cy="3386843"/>
        </p:xfrm>
        <a:graphic>
          <a:graphicData uri="http://schemas.openxmlformats.org/drawingml/2006/table">
            <a:tbl>
              <a:tblPr/>
              <a:tblGrid>
                <a:gridCol w="236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183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DESTINATARI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AZIONI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2061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it-IT" sz="15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 smtClean="0"/>
                        <a:t>Minori stranieri non accompagnati, compresi i richiedenti e i titolari di protezione internazionale, in fase di transizione verso l’età adulta;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 smtClean="0"/>
                        <a:t>Giovani migranti che hanno precedentemente fatto ingresso in Italia come MSNA.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Realizzazione di </a:t>
                      </a:r>
                      <a:r>
                        <a:rPr kumimoji="0" lang="it-IT" altLang="it-IT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850</a:t>
                      </a: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percorsi individualizzati di politiche attive del lavoro per qualificare le competenze e favorire l’occupazione dei giovani destinatari dell’intervento attraverso lo strumento della «</a:t>
                      </a:r>
                      <a:r>
                        <a:rPr kumimoji="0" lang="it-IT" altLang="it-IT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dote individuale</a:t>
                      </a:r>
                      <a:r>
                        <a:rPr kumimoji="0" lang="it-IT" altLang="it-IT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Descrizione dote: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kumimoji="0" lang="it-IT" altLang="it-IT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2500  </a:t>
                      </a: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(percorso di politica attiva)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5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€ </a:t>
                      </a:r>
                      <a:r>
                        <a:rPr kumimoji="0" lang="it-IT" altLang="it-IT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2500</a:t>
                      </a:r>
                      <a:r>
                        <a:rPr kumimoji="0" lang="it-IT" altLang="it-IT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(indennità di tirocinio)</a:t>
                      </a:r>
                    </a:p>
                  </a:txBody>
                  <a:tcPr marL="91454" marR="91454" marT="45711" marB="45711" horzOverflow="overflow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2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01808" y="1526748"/>
            <a:ext cx="8496944" cy="3139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POLITICHE DI INTEGRAZIONE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59966" y="1872233"/>
            <a:ext cx="8580629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PERCORSI PER LA FORMAZIONE, IL LAVORO E L'INTEGRAZIONE DEI MSNA E DEI GIOVANI MIGRANTI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5891" y="2430492"/>
            <a:ext cx="9068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Pubblicazione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Report di valutazione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dell’azione Percorsi 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http://www.integrazionemigranti.gov.it/Attualita/Approfondimenti/Documents/Report_Monitoraggio_PercorsiI_%2030_6_2017.pdf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http://www.lavoro.gov.it/temi-e-priorita/immigrazione/focus-on/politiche-di-integrazione-sociale/Documents/Report-Monitoraggio-Percorsi-I-30062017.pdf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1" name="Tabel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58985"/>
              </p:ext>
            </p:extLst>
          </p:nvPr>
        </p:nvGraphicFramePr>
        <p:xfrm>
          <a:off x="72129" y="3883479"/>
          <a:ext cx="8930823" cy="2166002"/>
        </p:xfrm>
        <a:graphic>
          <a:graphicData uri="http://schemas.openxmlformats.org/drawingml/2006/table">
            <a:tbl>
              <a:tblPr firstRow="1" bandRow="1"/>
              <a:tblGrid>
                <a:gridCol w="8930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9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SPUNTI DI RIFLESSIONE</a:t>
                      </a:r>
                      <a:endParaRPr lang="it-IT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1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600" kern="1200" noProof="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noProof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Disomogenea distribuzione territoriale dei MSNA, principalmente concentrati nelle aree di sbarco;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noProof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Necessità del tempestivo assolvimento dell’obbligo scolastico e formativo per l’accesso al mondo del lavoro;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noProof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Necessità di un rafforzamento delle competenze linguistiche;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noProof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Individuazione e valorizzazione delle competenze anche informali;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noProof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Coordinamento e integrazione dei diversi servizi.</a:t>
                      </a:r>
                      <a:endParaRPr lang="it-IT" sz="1600" kern="12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45646" marB="45646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1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pic>
        <p:nvPicPr>
          <p:cNvPr id="8" name="Immagine 18"/>
          <p:cNvPicPr>
            <a:picLocks noChangeAspect="1"/>
          </p:cNvPicPr>
          <p:nvPr/>
        </p:nvPicPr>
        <p:blipFill rotWithShape="1">
          <a:blip r:embed="rId4"/>
          <a:srcRect l="7134" t="5903" r="7573" b="5410"/>
          <a:stretch/>
        </p:blipFill>
        <p:spPr>
          <a:xfrm>
            <a:off x="860476" y="1972551"/>
            <a:ext cx="7720168" cy="399945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7584" y="1629960"/>
            <a:ext cx="7753060" cy="307777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PORTALE INTEGRAZIONE MIGRANTI</a:t>
            </a:r>
            <a:endParaRPr lang="en-US" sz="1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5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48163" y="1318737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SISTEMA INFORMATIVO MINORI (SIM)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2492896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RICHIESTA CREDENZIALI SIM                HTTPS://SIM.LAVORO.GOV.IT</a:t>
            </a:r>
            <a:endParaRPr lang="it-IT" sz="17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39955" y="1997201"/>
            <a:ext cx="344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IL SIM: INFORMAZIONI UTILI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4211960" y="4077072"/>
            <a:ext cx="486003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u="sng" dirty="0">
                <a:solidFill>
                  <a:schemeClr val="tx2"/>
                </a:solidFill>
                <a:latin typeface="Trebuchet MS" panose="020B0603020202020204" pitchFamily="34" charset="0"/>
              </a:rPr>
              <a:t>06 46832010 </a:t>
            </a:r>
          </a:p>
          <a:p>
            <a:r>
              <a:rPr lang="it-IT" sz="1700" dirty="0">
                <a:solidFill>
                  <a:schemeClr val="tx2"/>
                </a:solidFill>
                <a:latin typeface="Trebuchet MS" panose="020B0603020202020204" pitchFamily="34" charset="0"/>
              </a:rPr>
              <a:t>(dal lunedì al venerdì dalle 10.00 alle 13.00 e il mercoledì anche dalle 15.00 alle 17.00</a:t>
            </a:r>
            <a:r>
              <a:rPr lang="it-IT" sz="17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  <a:endParaRPr lang="it-IT" dirty="0"/>
          </a:p>
        </p:txBody>
      </p:sp>
      <p:sp>
        <p:nvSpPr>
          <p:cNvPr id="15" name="Freccia destra 14"/>
          <p:cNvSpPr/>
          <p:nvPr/>
        </p:nvSpPr>
        <p:spPr>
          <a:xfrm>
            <a:off x="3722078" y="2627659"/>
            <a:ext cx="669670" cy="495421"/>
          </a:xfrm>
          <a:prstGeom prst="rightArrow">
            <a:avLst>
              <a:gd name="adj1" fmla="val 50000"/>
              <a:gd name="adj2" fmla="val 516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3284984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ASSISTENZA TECNICA SIM               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hlinkClick r:id="rId4"/>
              </a:rPr>
              <a:t>assistenzasim@lavoro.gov.it </a:t>
            </a:r>
            <a:endParaRPr lang="it-IT" sz="17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Freccia destra 16"/>
          <p:cNvSpPr/>
          <p:nvPr/>
        </p:nvSpPr>
        <p:spPr>
          <a:xfrm>
            <a:off x="3491880" y="3514814"/>
            <a:ext cx="669670" cy="360040"/>
          </a:xfrm>
          <a:prstGeom prst="rightArrow">
            <a:avLst>
              <a:gd name="adj1" fmla="val 50000"/>
              <a:gd name="adj2" fmla="val 5167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9" name="Freccia angolare in su 18"/>
          <p:cNvSpPr/>
          <p:nvPr/>
        </p:nvSpPr>
        <p:spPr>
          <a:xfrm rot="5400000">
            <a:off x="3440440" y="3840480"/>
            <a:ext cx="750952" cy="648072"/>
          </a:xfrm>
          <a:prstGeom prst="bentUp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000689"/>
            <a:ext cx="8748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VIDEOTUTORIAL, GUIDA UTENTE, FAQ                 ACCESSIBILI DA HOMPAGE SIM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7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/>
            <a:endParaRPr lang="it-IT" sz="17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Freccia destra 20"/>
          <p:cNvSpPr/>
          <p:nvPr/>
        </p:nvSpPr>
        <p:spPr>
          <a:xfrm>
            <a:off x="4766426" y="5157192"/>
            <a:ext cx="669670" cy="495421"/>
          </a:xfrm>
          <a:prstGeom prst="rightArrow">
            <a:avLst>
              <a:gd name="adj1" fmla="val 50000"/>
              <a:gd name="adj2" fmla="val 516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48163" y="1318737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SISTEMA INFORMATIVO MINORI (SIM)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70"/>
            <a:ext cx="9144000" cy="6120680"/>
          </a:xfrm>
          <a:prstGeom prst="rect">
            <a:avLst/>
          </a:prstGeom>
        </p:spPr>
      </p:pic>
      <p:sp>
        <p:nvSpPr>
          <p:cNvPr id="22" name="Anello 21"/>
          <p:cNvSpPr/>
          <p:nvPr/>
        </p:nvSpPr>
        <p:spPr>
          <a:xfrm>
            <a:off x="1187624" y="980728"/>
            <a:ext cx="1728192" cy="720080"/>
          </a:xfrm>
          <a:prstGeom prst="donut">
            <a:avLst>
              <a:gd name="adj" fmla="val 0"/>
            </a:avLst>
          </a:prstGeom>
          <a:ln w="19050" cmpd="sng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Anello 23"/>
          <p:cNvSpPr/>
          <p:nvPr/>
        </p:nvSpPr>
        <p:spPr>
          <a:xfrm>
            <a:off x="5220072" y="1052736"/>
            <a:ext cx="792088" cy="648072"/>
          </a:xfrm>
          <a:prstGeom prst="donut">
            <a:avLst>
              <a:gd name="adj" fmla="val 0"/>
            </a:avLst>
          </a:prstGeom>
          <a:ln w="19050" cmpd="sng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5" name="Anello 24"/>
          <p:cNvSpPr/>
          <p:nvPr/>
        </p:nvSpPr>
        <p:spPr>
          <a:xfrm>
            <a:off x="4139952" y="980728"/>
            <a:ext cx="1080120" cy="720080"/>
          </a:xfrm>
          <a:prstGeom prst="donut">
            <a:avLst>
              <a:gd name="adj" fmla="val 0"/>
            </a:avLst>
          </a:prstGeom>
          <a:ln w="19050" cmpd="sng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7" name="Anello 26"/>
          <p:cNvSpPr/>
          <p:nvPr/>
        </p:nvSpPr>
        <p:spPr>
          <a:xfrm>
            <a:off x="827584" y="5373216"/>
            <a:ext cx="1440160" cy="720080"/>
          </a:xfrm>
          <a:prstGeom prst="donut">
            <a:avLst>
              <a:gd name="adj" fmla="val 0"/>
            </a:avLst>
          </a:prstGeom>
          <a:ln w="19050" cmpd="sng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148344" y="1979548"/>
            <a:ext cx="344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 err="1">
                <a:solidFill>
                  <a:srgbClr val="1B1E3E"/>
                </a:solidFill>
                <a:latin typeface="Verdana" pitchFamily="34" charset="0"/>
              </a:rPr>
              <a:t>https</a:t>
            </a:r>
            <a:r>
              <a:rPr lang="it-IT" altLang="it-IT" b="1" dirty="0">
                <a:solidFill>
                  <a:srgbClr val="1B1E3E"/>
                </a:solidFill>
                <a:latin typeface="Verdana" pitchFamily="34" charset="0"/>
              </a:rPr>
              <a:t>://</a:t>
            </a:r>
            <a:r>
              <a:rPr lang="it-IT" altLang="it-IT" b="1" dirty="0" err="1">
                <a:solidFill>
                  <a:srgbClr val="1B1E3E"/>
                </a:solidFill>
                <a:latin typeface="Verdana" pitchFamily="34" charset="0"/>
              </a:rPr>
              <a:t>sim.lavoro.gov.it</a:t>
            </a:r>
            <a:endParaRPr lang="it-IT" b="1" dirty="0">
              <a:solidFill>
                <a:srgbClr val="1B1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20217" y="1290351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IL VIDEOTUTORIAL SISTEMA INFORMATIVO MINORI (SIM)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6232"/>
            <a:ext cx="9299330" cy="4311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22335"/>
            <a:ext cx="3744416" cy="19310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2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48163" y="1318737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SISTEMA INFORMATIVO MINORI (SIM)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52" y="1772816"/>
            <a:ext cx="5483714" cy="78906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1520" y="3501008"/>
            <a:ext cx="84249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rgbClr val="002060"/>
                </a:solidFill>
                <a:latin typeface="Trebuchet MS" panose="020B0603020202020204" pitchFamily="34" charset="0"/>
              </a:rPr>
              <a:t>CENSIMENTO E MONITORAGGIO DEI MINORI STRANIERI NON </a:t>
            </a: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ACCOMPAGNATI</a:t>
            </a:r>
          </a:p>
          <a:p>
            <a:pPr lvl="1" algn="just"/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Il SIM consente di </a:t>
            </a:r>
            <a:r>
              <a:rPr lang="it-IT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monitorare la presenza </a:t>
            </a:r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dei minori non accompagnati e tracciarne gli </a:t>
            </a:r>
            <a:r>
              <a:rPr lang="it-IT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spostamenti sul territorio nazionale </a:t>
            </a:r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 di gestire i dati relativi </a:t>
            </a:r>
            <a:r>
              <a:rPr lang="it-IT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all’anagrafica dei MNA</a:t>
            </a:r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allo </a:t>
            </a:r>
            <a:r>
              <a:rPr lang="it-IT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status</a:t>
            </a:r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e al loro </a:t>
            </a:r>
            <a:r>
              <a:rPr lang="it-IT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collocamento</a:t>
            </a:r>
            <a:r>
              <a:rPr lang="it-IT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rgbClr val="002060"/>
                </a:solidFill>
                <a:latin typeface="Trebuchet MS" panose="020B0603020202020204" pitchFamily="34" charset="0"/>
              </a:rPr>
              <a:t>RICHIESTE DI PARERE EX ART. 32 PER CONVERSIONE PERMESSO DI SOGGIORNO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RICHIESTA </a:t>
            </a:r>
            <a:r>
              <a:rPr lang="it-IT" sz="1700" b="1" dirty="0">
                <a:solidFill>
                  <a:srgbClr val="002060"/>
                </a:solidFill>
                <a:latin typeface="Trebuchet MS" panose="020B0603020202020204" pitchFamily="34" charset="0"/>
              </a:rPr>
              <a:t>INDAGINI </a:t>
            </a: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FAMILIARI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7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ELABORAZIONE REPORTISTICA DATI MSNA E STRUTTURE D’ACCOGLIENZA</a:t>
            </a:r>
            <a:endParaRPr lang="it-IT" sz="17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270892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Le funzioni del SIM coincidono con i compiti attribuiti alla Direzione Generale dal D.P.C.M. 535/99 </a:t>
            </a:r>
            <a:r>
              <a:rPr lang="it-IT" altLang="it-IT" sz="16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(</a:t>
            </a:r>
            <a:r>
              <a:rPr lang="it-IT" altLang="it-IT" sz="1600" i="1" dirty="0">
                <a:solidFill>
                  <a:srgbClr val="002060"/>
                </a:solidFill>
                <a:latin typeface="Trebuchet MS" panose="020B0603020202020204" pitchFamily="34" charset="0"/>
              </a:rPr>
              <a:t>Il D.P.C.M. in fase di adeguamento dopo l’entrata in vigore della L.07/04/2017 n.47</a:t>
            </a:r>
            <a:r>
              <a:rPr lang="it-IT" altLang="it-IT" sz="16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).</a:t>
            </a:r>
          </a:p>
          <a:p>
            <a:endParaRPr lang="it-IT" sz="16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7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5" name="CasellaDiTesto 17"/>
          <p:cNvSpPr txBox="1"/>
          <p:nvPr/>
        </p:nvSpPr>
        <p:spPr>
          <a:xfrm>
            <a:off x="494819" y="1550759"/>
            <a:ext cx="8154361" cy="923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DIREZIONE GENERALE DELL’IMMIGRAZIONE E DELLE POLITICHE DI INTEGRAZIONE: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LE COMPETENZE IN MATERIA DI MINORI NON ACCOMPAGNATI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1148650" y="2659548"/>
            <a:ext cx="6911116" cy="671512"/>
            <a:chOff x="379024" y="326299"/>
            <a:chExt cx="7200028" cy="694632"/>
          </a:xfrm>
        </p:grpSpPr>
        <p:sp>
          <p:nvSpPr>
            <p:cNvPr id="17" name="Rettangolo arrotondato 16"/>
            <p:cNvSpPr/>
            <p:nvPr/>
          </p:nvSpPr>
          <p:spPr>
            <a:xfrm>
              <a:off x="379024" y="326299"/>
              <a:ext cx="7200028" cy="694632"/>
            </a:xfrm>
            <a:prstGeom prst="roundRect">
              <a:avLst/>
            </a:prstGeom>
            <a:solidFill>
              <a:srgbClr val="5B9BD5">
                <a:shade val="8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8" name="CasellaDiTesto 17"/>
            <p:cNvSpPr txBox="1"/>
            <p:nvPr/>
          </p:nvSpPr>
          <p:spPr>
            <a:xfrm>
              <a:off x="412933" y="360208"/>
              <a:ext cx="7132210" cy="6268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6841" tIns="0" rIns="216841" bIns="0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CENSIMENTO E MONITORAGGIO</a:t>
              </a:r>
              <a:endPara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48650" y="3422384"/>
            <a:ext cx="6911116" cy="576661"/>
            <a:chOff x="379024" y="1095999"/>
            <a:chExt cx="7200028" cy="576661"/>
          </a:xfrm>
        </p:grpSpPr>
        <p:sp>
          <p:nvSpPr>
            <p:cNvPr id="20" name="Rettangolo arrotondato 19"/>
            <p:cNvSpPr/>
            <p:nvPr/>
          </p:nvSpPr>
          <p:spPr>
            <a:xfrm>
              <a:off x="379024" y="1095999"/>
              <a:ext cx="7200028" cy="576661"/>
            </a:xfrm>
            <a:prstGeom prst="roundRect">
              <a:avLst/>
            </a:prstGeom>
            <a:solidFill>
              <a:srgbClr val="5B9BD5">
                <a:shade val="80000"/>
                <a:hueOff val="90421"/>
                <a:satOff val="1725"/>
                <a:lumOff val="7618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1" name="CasellaDiTesto 20"/>
            <p:cNvSpPr txBox="1"/>
            <p:nvPr/>
          </p:nvSpPr>
          <p:spPr>
            <a:xfrm>
              <a:off x="407174" y="1124149"/>
              <a:ext cx="7143728" cy="5203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6841" tIns="0" rIns="216841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INDAGINI FAMILIARI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148650" y="4107789"/>
            <a:ext cx="6911116" cy="735733"/>
            <a:chOff x="379024" y="1736009"/>
            <a:chExt cx="7200028" cy="735733"/>
          </a:xfrm>
        </p:grpSpPr>
        <p:sp>
          <p:nvSpPr>
            <p:cNvPr id="23" name="Rettangolo arrotondato 22"/>
            <p:cNvSpPr/>
            <p:nvPr/>
          </p:nvSpPr>
          <p:spPr>
            <a:xfrm>
              <a:off x="379024" y="1736009"/>
              <a:ext cx="7200028" cy="735733"/>
            </a:xfrm>
            <a:prstGeom prst="roundRect">
              <a:avLst/>
            </a:prstGeom>
            <a:solidFill>
              <a:srgbClr val="5B9BD5">
                <a:shade val="80000"/>
                <a:hueOff val="180842"/>
                <a:satOff val="3450"/>
                <a:lumOff val="15237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4" name="CasellaDiTesto 23"/>
            <p:cNvSpPr txBox="1"/>
            <p:nvPr/>
          </p:nvSpPr>
          <p:spPr>
            <a:xfrm>
              <a:off x="416947" y="1771924"/>
              <a:ext cx="7128196" cy="6639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6841" tIns="0" rIns="216841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RILASCIO DEL PARERE AI SENSI DELL'ART. 32 DEL D.LGS. 286/1998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186573" y="4952266"/>
            <a:ext cx="6911116" cy="698749"/>
            <a:chOff x="379024" y="2505647"/>
            <a:chExt cx="7200028" cy="698749"/>
          </a:xfrm>
        </p:grpSpPr>
        <p:sp>
          <p:nvSpPr>
            <p:cNvPr id="26" name="Rettangolo arrotondato 25"/>
            <p:cNvSpPr/>
            <p:nvPr/>
          </p:nvSpPr>
          <p:spPr>
            <a:xfrm>
              <a:off x="379024" y="2505647"/>
              <a:ext cx="7200028" cy="698749"/>
            </a:xfrm>
            <a:prstGeom prst="roundRect">
              <a:avLst/>
            </a:prstGeom>
            <a:solidFill>
              <a:srgbClr val="5B9BD5">
                <a:shade val="80000"/>
                <a:hueOff val="271263"/>
                <a:satOff val="5175"/>
                <a:lumOff val="22855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7" name="CasellaDiTesto 26"/>
            <p:cNvSpPr txBox="1"/>
            <p:nvPr/>
          </p:nvSpPr>
          <p:spPr>
            <a:xfrm>
              <a:off x="413134" y="2539757"/>
              <a:ext cx="7131808" cy="6305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6841" tIns="0" rIns="216841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POLITICHE DI INTEGRAZIONE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24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5" name="CasellaDiTesto 2"/>
          <p:cNvSpPr txBox="1"/>
          <p:nvPr/>
        </p:nvSpPr>
        <p:spPr>
          <a:xfrm>
            <a:off x="236948" y="2715081"/>
            <a:ext cx="862083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Direzione Generale dell’immigrazione e delle politiche di integrazione</a:t>
            </a:r>
          </a:p>
          <a:p>
            <a:pPr algn="just"/>
            <a:endParaRPr lang="it-IT" sz="1200" i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Regioni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2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Comuni (anche nel caso di amministrazioni comunali organizzate in Unione dei Comuni, Ambiti e/o Consorzi</a:t>
            </a:r>
            <a:r>
              <a:rPr lang="it-IT" sz="17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12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Ministero dell’Interno (Prefetture - Struttura di </a:t>
            </a:r>
            <a:r>
              <a:rPr lang="it-IT" sz="17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missione)</a:t>
            </a:r>
            <a:endParaRPr lang="it-IT" sz="1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454267" y="5110901"/>
            <a:ext cx="6186196" cy="102980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altLang="it-IT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15 REGIONI, OLTRE 100 COMUNI COINVOLTI,</a:t>
            </a:r>
            <a:endParaRPr lang="it-IT" altLang="it-IT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altLang="it-IT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361 </a:t>
            </a:r>
            <a:r>
              <a:rPr lang="it-IT" altLang="it-IT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UTENZE </a:t>
            </a:r>
            <a:r>
              <a:rPr lang="it-IT" altLang="it-IT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RILASCIATE</a:t>
            </a:r>
            <a:endParaRPr lang="it-IT" altLang="it-IT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3527" y="1314388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GIUGNO 2018</a:t>
            </a:r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: PROFILI E UTENZE SIM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43" y="2006599"/>
            <a:ext cx="5259742" cy="756833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3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95536" y="1196752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FUNZIONI UTENZA COMUNE SU SIM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1672348"/>
            <a:ext cx="7848872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CENSIMENTO: Censisce i minori non accompagnati di propria competenza, ne registra il collocamento e la presa in carico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MODALITA’ DI SOGGIORNO: Censisce le comunità di accoglienza che accolgono minori operanti sul proprio territorio, oltre che i relativi enti gestori.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PRATICHE AMMINISTRATIVE: Interloquisce con la Direzione Generale in materia di censimento, aggiornamento sullo status del minore, richiesta di attivazione di Indagini Familiari, richiesta di parere ex art 32 </a:t>
            </a:r>
            <a:r>
              <a:rPr lang="it-IT" altLang="it-IT" sz="1200" dirty="0" err="1">
                <a:solidFill>
                  <a:srgbClr val="002060"/>
                </a:solidFill>
                <a:latin typeface="Trebuchet MS" pitchFamily="34" charset="0"/>
              </a:rPr>
              <a:t>D.Lgs</a:t>
            </a: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 286/</a:t>
            </a:r>
            <a:r>
              <a:rPr lang="it-IT" altLang="it-IT" sz="1200" dirty="0" smtClean="0">
                <a:solidFill>
                  <a:srgbClr val="002060"/>
                </a:solidFill>
                <a:latin typeface="Trebuchet MS" pitchFamily="34" charset="0"/>
              </a:rPr>
              <a:t>1998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altLang="it-IT" sz="3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200" dirty="0" smtClean="0">
                <a:solidFill>
                  <a:srgbClr val="002060"/>
                </a:solidFill>
                <a:latin typeface="Trebuchet MS" pitchFamily="34" charset="0"/>
              </a:rPr>
              <a:t>COLLOCATI </a:t>
            </a: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(filtrabili per genere e data)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Collocati per cittadinanza;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Collocati in struttura;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Collocati presso privati.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INGRESSI (filtrabili per genere e periodo)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Ingressi per cittadinanza;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Ingressi per area di ritrovamento;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STRUTTURE (filtrabili per </a:t>
            </a:r>
            <a:r>
              <a:rPr lang="it-IT" altLang="it-IT" sz="1200" dirty="0" smtClean="0">
                <a:solidFill>
                  <a:srgbClr val="002060"/>
                </a:solidFill>
                <a:latin typeface="Trebuchet MS" pitchFamily="34" charset="0"/>
              </a:rPr>
              <a:t>data)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rgbClr val="002060"/>
                </a:solidFill>
                <a:latin typeface="Trebuchet MS" pitchFamily="34" charset="0"/>
              </a:rPr>
              <a:t>Strutture per </a:t>
            </a:r>
            <a:r>
              <a:rPr lang="it-IT" altLang="it-IT" sz="1200" dirty="0" smtClean="0">
                <a:solidFill>
                  <a:srgbClr val="002060"/>
                </a:solidFill>
                <a:latin typeface="Trebuchet MS" pitchFamily="34" charset="0"/>
              </a:rPr>
              <a:t>tipologia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200" dirty="0" smtClean="0">
                <a:solidFill>
                  <a:srgbClr val="002060"/>
                </a:solidFill>
                <a:latin typeface="Trebuchet MS" pitchFamily="34" charset="0"/>
              </a:rPr>
              <a:t>REPORT ACCOGLIENZA, con export dati accoglienza MSNA per Fondo, Anno e Trimestre </a:t>
            </a:r>
            <a:endParaRPr lang="it-IT" altLang="it-IT" sz="12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251520" y="3491716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REPORTISTICA UTENZA COMUNE SU SIM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4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20217" y="1340768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PROCESSO DI CENSIMENTO MSNA SIM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1520" y="21541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altLang="it-IT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altLang="it-IT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altLang="it-IT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90731"/>
              </p:ext>
            </p:extLst>
          </p:nvPr>
        </p:nvGraphicFramePr>
        <p:xfrm>
          <a:off x="2807096" y="2715789"/>
          <a:ext cx="6336904" cy="26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2901329" y="1935299"/>
            <a:ext cx="1029407" cy="830763"/>
            <a:chOff x="320303" y="1187287"/>
            <a:chExt cx="1309113" cy="739040"/>
          </a:xfrm>
        </p:grpSpPr>
        <p:sp>
          <p:nvSpPr>
            <p:cNvPr id="18" name="Rettangolo arrotondato 17"/>
            <p:cNvSpPr/>
            <p:nvPr/>
          </p:nvSpPr>
          <p:spPr>
            <a:xfrm>
              <a:off x="320303" y="1187287"/>
              <a:ext cx="1309113" cy="739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/>
            <p:cNvSpPr txBox="1"/>
            <p:nvPr/>
          </p:nvSpPr>
          <p:spPr>
            <a:xfrm>
              <a:off x="359065" y="1251346"/>
              <a:ext cx="1263101" cy="66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latin typeface="Trebuchet MS" panose="020B0603020202020204" pitchFamily="34" charset="0"/>
                </a:rPr>
                <a:t>CENSITO CON RISERVA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626761" y="2064192"/>
            <a:ext cx="1897567" cy="764224"/>
            <a:chOff x="320303" y="1140861"/>
            <a:chExt cx="1309113" cy="785467"/>
          </a:xfrm>
        </p:grpSpPr>
        <p:sp>
          <p:nvSpPr>
            <p:cNvPr id="22" name="Rettangolo arrotondato 21"/>
            <p:cNvSpPr/>
            <p:nvPr/>
          </p:nvSpPr>
          <p:spPr>
            <a:xfrm>
              <a:off x="320303" y="1140861"/>
              <a:ext cx="1309113" cy="7854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348377" y="1181334"/>
              <a:ext cx="1263101" cy="739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latin typeface="Trebuchet MS" panose="020B0603020202020204" pitchFamily="34" charset="0"/>
                </a:rPr>
                <a:t>TRASFERIMENTO</a:t>
              </a:r>
              <a:r>
                <a:rPr lang="it-IT" sz="1050" b="1" dirty="0">
                  <a:latin typeface="Trebuchet MS" panose="020B0603020202020204" pitchFamily="34" charset="0"/>
                </a:rPr>
                <a:t> </a:t>
              </a:r>
              <a:r>
                <a:rPr lang="it-IT" sz="1400" b="1" dirty="0">
                  <a:latin typeface="Trebuchet MS" panose="020B0603020202020204" pitchFamily="34" charset="0"/>
                </a:rPr>
                <a:t>DI PRESA IN CARICO</a:t>
              </a:r>
            </a:p>
          </p:txBody>
        </p:sp>
      </p:grpSp>
      <p:sp>
        <p:nvSpPr>
          <p:cNvPr id="24" name="Freccia in giù 22"/>
          <p:cNvSpPr/>
          <p:nvPr/>
        </p:nvSpPr>
        <p:spPr>
          <a:xfrm>
            <a:off x="6675795" y="2849646"/>
            <a:ext cx="122869" cy="6928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25" name="Freccia in giù 23"/>
          <p:cNvSpPr/>
          <p:nvPr/>
        </p:nvSpPr>
        <p:spPr>
          <a:xfrm flipV="1">
            <a:off x="6433255" y="2849647"/>
            <a:ext cx="144016" cy="62072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26" name="Freccia in giù 24"/>
          <p:cNvSpPr/>
          <p:nvPr/>
        </p:nvSpPr>
        <p:spPr>
          <a:xfrm rot="16200000">
            <a:off x="2348994" y="3440037"/>
            <a:ext cx="255260" cy="6972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27" name="Freccia in giù 25"/>
          <p:cNvSpPr/>
          <p:nvPr/>
        </p:nvSpPr>
        <p:spPr>
          <a:xfrm rot="2886196" flipH="1" flipV="1">
            <a:off x="2114726" y="2254318"/>
            <a:ext cx="333531" cy="156941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28" name="Freccia in giù 26"/>
          <p:cNvSpPr/>
          <p:nvPr/>
        </p:nvSpPr>
        <p:spPr>
          <a:xfrm>
            <a:off x="3087648" y="2789382"/>
            <a:ext cx="356803" cy="741257"/>
          </a:xfrm>
          <a:prstGeom prst="downArrow">
            <a:avLst>
              <a:gd name="adj1" fmla="val 42881"/>
              <a:gd name="adj2" fmla="val 4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pic>
        <p:nvPicPr>
          <p:cNvPr id="29" name="Immagine 11" descr="index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" y="4459911"/>
            <a:ext cx="929529" cy="9295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1312106" y="3444473"/>
            <a:ext cx="920873" cy="833621"/>
          </a:xfrm>
          <a:prstGeom prst="rect">
            <a:avLst/>
          </a:prstGeom>
          <a:solidFill>
            <a:srgbClr val="F8AE28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C00000"/>
                </a:solidFill>
                <a:latin typeface="Trebuchet MS" panose="020B0603020202020204" pitchFamily="34" charset="0"/>
              </a:rPr>
              <a:t>Inserimento Scheda Minore</a:t>
            </a:r>
          </a:p>
        </p:txBody>
      </p:sp>
      <p:sp>
        <p:nvSpPr>
          <p:cNvPr id="31" name="Freccia in giù 35"/>
          <p:cNvSpPr/>
          <p:nvPr/>
        </p:nvSpPr>
        <p:spPr>
          <a:xfrm rot="16200000">
            <a:off x="912713" y="3516892"/>
            <a:ext cx="255260" cy="5435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0127" y="2644875"/>
            <a:ext cx="937409" cy="1811543"/>
          </a:xfrm>
          <a:prstGeom prst="rect">
            <a:avLst/>
          </a:prstGeom>
          <a:solidFill>
            <a:srgbClr val="F8AE28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C00000"/>
                </a:solidFill>
                <a:latin typeface="Trebuchet MS" panose="020B0603020202020204" pitchFamily="34" charset="0"/>
              </a:rPr>
              <a:t>Inserimento Scheda Struttura di Accoglienza ed Ente Gestore</a:t>
            </a:r>
          </a:p>
        </p:txBody>
      </p:sp>
      <p:pic>
        <p:nvPicPr>
          <p:cNvPr id="35" name="Immagine 34" descr="external image symbol-sign-&lt;strong&gt;male&lt;/strong&gt;-&lt;strong&gt;female&lt;/strong&gt;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2" y="4258675"/>
            <a:ext cx="920873" cy="9208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6" name="Gruppo 35"/>
          <p:cNvGrpSpPr/>
          <p:nvPr/>
        </p:nvGrpSpPr>
        <p:grpSpPr>
          <a:xfrm>
            <a:off x="2844920" y="5566479"/>
            <a:ext cx="6105381" cy="238785"/>
            <a:chOff x="320303" y="1140861"/>
            <a:chExt cx="1309113" cy="785467"/>
          </a:xfrm>
        </p:grpSpPr>
        <p:sp>
          <p:nvSpPr>
            <p:cNvPr id="37" name="Rettangolo arrotondato 36"/>
            <p:cNvSpPr/>
            <p:nvPr/>
          </p:nvSpPr>
          <p:spPr>
            <a:xfrm>
              <a:off x="320303" y="1140861"/>
              <a:ext cx="1309113" cy="7854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348377" y="1181334"/>
              <a:ext cx="1263101" cy="739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latin typeface="Trebuchet MS" panose="020B0603020202020204" pitchFamily="34" charset="0"/>
                </a:rPr>
                <a:t>ALLONTANAMENTO VOLONTARIO</a:t>
              </a:r>
            </a:p>
          </p:txBody>
        </p:sp>
      </p:grpSp>
      <p:sp>
        <p:nvSpPr>
          <p:cNvPr id="39" name="Freccia in giù 36"/>
          <p:cNvSpPr/>
          <p:nvPr/>
        </p:nvSpPr>
        <p:spPr>
          <a:xfrm>
            <a:off x="3416032" y="4750855"/>
            <a:ext cx="178402" cy="578615"/>
          </a:xfrm>
          <a:prstGeom prst="downArrow">
            <a:avLst>
              <a:gd name="adj1" fmla="val 42881"/>
              <a:gd name="adj2" fmla="val 4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40" name="Freccia in giù 37"/>
          <p:cNvSpPr/>
          <p:nvPr/>
        </p:nvSpPr>
        <p:spPr>
          <a:xfrm flipV="1">
            <a:off x="5207246" y="4718563"/>
            <a:ext cx="144431" cy="615685"/>
          </a:xfrm>
          <a:prstGeom prst="downArrow">
            <a:avLst>
              <a:gd name="adj1" fmla="val 42881"/>
              <a:gd name="adj2" fmla="val 4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41" name="Freccia in giù 38"/>
          <p:cNvSpPr/>
          <p:nvPr/>
        </p:nvSpPr>
        <p:spPr>
          <a:xfrm>
            <a:off x="4981897" y="4764326"/>
            <a:ext cx="178402" cy="578615"/>
          </a:xfrm>
          <a:prstGeom prst="downArrow">
            <a:avLst>
              <a:gd name="adj1" fmla="val 42881"/>
              <a:gd name="adj2" fmla="val 4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42" name="Freccia in giù 39"/>
          <p:cNvSpPr/>
          <p:nvPr/>
        </p:nvSpPr>
        <p:spPr>
          <a:xfrm>
            <a:off x="6737229" y="4768241"/>
            <a:ext cx="178402" cy="578615"/>
          </a:xfrm>
          <a:prstGeom prst="downArrow">
            <a:avLst>
              <a:gd name="adj1" fmla="val 42881"/>
              <a:gd name="adj2" fmla="val 45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Trebuchet MS" panose="020B0603020202020204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7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pic>
        <p:nvPicPr>
          <p:cNvPr id="43" name="Segnaposto contenuto 36"/>
          <p:cNvPicPr>
            <a:picLocks noChangeAspect="1"/>
          </p:cNvPicPr>
          <p:nvPr/>
        </p:nvPicPr>
        <p:blipFill rotWithShape="1">
          <a:blip r:embed="rId4"/>
          <a:srcRect l="3149" t="1918" r="-2181" b="6698"/>
          <a:stretch/>
        </p:blipFill>
        <p:spPr>
          <a:xfrm>
            <a:off x="4040200" y="3062780"/>
            <a:ext cx="383291" cy="353698"/>
          </a:xfrm>
          <a:prstGeom prst="rect">
            <a:avLst/>
          </a:prstGeom>
        </p:spPr>
      </p:pic>
      <p:pic>
        <p:nvPicPr>
          <p:cNvPr id="44" name="Segnaposto contenuto 36"/>
          <p:cNvPicPr>
            <a:picLocks noChangeAspect="1"/>
          </p:cNvPicPr>
          <p:nvPr/>
        </p:nvPicPr>
        <p:blipFill rotWithShape="1">
          <a:blip r:embed="rId4"/>
          <a:srcRect l="3149" t="1918" r="-2181" b="6698"/>
          <a:stretch/>
        </p:blipFill>
        <p:spPr>
          <a:xfrm>
            <a:off x="2206782" y="2185716"/>
            <a:ext cx="383291" cy="353698"/>
          </a:xfrm>
          <a:prstGeom prst="rect">
            <a:avLst/>
          </a:prstGeom>
        </p:spPr>
      </p:pic>
      <p:pic>
        <p:nvPicPr>
          <p:cNvPr id="45" name="Segnaposto contenuto 36"/>
          <p:cNvPicPr>
            <a:picLocks noChangeAspect="1"/>
          </p:cNvPicPr>
          <p:nvPr/>
        </p:nvPicPr>
        <p:blipFill rotWithShape="1">
          <a:blip r:embed="rId4"/>
          <a:srcRect l="3149" t="1918" r="-2181" b="6698"/>
          <a:stretch/>
        </p:blipFill>
        <p:spPr>
          <a:xfrm>
            <a:off x="2223524" y="3320678"/>
            <a:ext cx="383291" cy="353698"/>
          </a:xfrm>
          <a:prstGeom prst="rect">
            <a:avLst/>
          </a:prstGeom>
        </p:spPr>
      </p:pic>
      <p:pic>
        <p:nvPicPr>
          <p:cNvPr id="46" name="Segnaposto contenuto 36"/>
          <p:cNvPicPr>
            <a:picLocks noChangeAspect="1"/>
          </p:cNvPicPr>
          <p:nvPr/>
        </p:nvPicPr>
        <p:blipFill rotWithShape="1">
          <a:blip r:embed="rId4"/>
          <a:srcRect l="3149" t="1918" r="-2181" b="6698"/>
          <a:stretch/>
        </p:blipFill>
        <p:spPr>
          <a:xfrm>
            <a:off x="2234677" y="4800385"/>
            <a:ext cx="383291" cy="353698"/>
          </a:xfrm>
          <a:prstGeom prst="rect">
            <a:avLst/>
          </a:prstGeom>
        </p:spPr>
      </p:pic>
      <p:graphicFrame>
        <p:nvGraphicFramePr>
          <p:cNvPr id="47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478297"/>
              </p:ext>
            </p:extLst>
          </p:nvPr>
        </p:nvGraphicFramePr>
        <p:xfrm>
          <a:off x="568677" y="1855365"/>
          <a:ext cx="4042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3857938160"/>
              </p:ext>
            </p:extLst>
          </p:nvPr>
        </p:nvGraphicFramePr>
        <p:xfrm>
          <a:off x="4283968" y="2075331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2" name="Rettangolo 51"/>
          <p:cNvSpPr/>
          <p:nvPr/>
        </p:nvSpPr>
        <p:spPr>
          <a:xfrm>
            <a:off x="957580" y="5922122"/>
            <a:ext cx="360040" cy="367985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ttangolo 52"/>
          <p:cNvSpPr/>
          <p:nvPr/>
        </p:nvSpPr>
        <p:spPr>
          <a:xfrm>
            <a:off x="1778810" y="5905093"/>
            <a:ext cx="353646" cy="36798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>
            <a:solidFill>
              <a:srgbClr val="E46C0A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ttangolo 53"/>
          <p:cNvSpPr/>
          <p:nvPr/>
        </p:nvSpPr>
        <p:spPr>
          <a:xfrm>
            <a:off x="1371338" y="5959786"/>
            <a:ext cx="360040" cy="375931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>
            <a:solidFill>
              <a:srgbClr val="0A75C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reccia a destra 29"/>
          <p:cNvSpPr/>
          <p:nvPr/>
        </p:nvSpPr>
        <p:spPr>
          <a:xfrm>
            <a:off x="2590073" y="3885960"/>
            <a:ext cx="43204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6" name="CasellaDiTesto 55"/>
          <p:cNvSpPr txBox="1"/>
          <p:nvPr/>
        </p:nvSpPr>
        <p:spPr>
          <a:xfrm>
            <a:off x="683568" y="16096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  <a:latin typeface="Trebuchet MS"/>
                <a:cs typeface="Trebuchet MS"/>
              </a:rPr>
              <a:t>REQUISITI PER</a:t>
            </a:r>
          </a:p>
          <a:p>
            <a:r>
              <a:rPr lang="it-IT" sz="1400" b="1" dirty="0">
                <a:solidFill>
                  <a:srgbClr val="002060"/>
                </a:solidFill>
                <a:latin typeface="Trebuchet MS"/>
                <a:cs typeface="Trebuchet MS"/>
              </a:rPr>
              <a:t>RICHIEDERE IL PARERE </a:t>
            </a: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420217" y="1187460"/>
            <a:ext cx="8447674" cy="369332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PROCESSO DI RICHIESTA DI PARERE EX ART. 32 T.U. IMM.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411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SIM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https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://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sim.lavoro.gov.it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 - </a:t>
            </a:r>
            <a:r>
              <a:rPr lang="it-IT" altLang="it-IT" sz="1600" dirty="0" err="1" smtClean="0">
                <a:solidFill>
                  <a:schemeClr val="bg1"/>
                </a:solidFill>
                <a:latin typeface="Verdana" pitchFamily="34" charset="0"/>
              </a:rPr>
              <a:t>www.lavoro.gov.it</a:t>
            </a:r>
            <a:r>
              <a:rPr lang="it-IT" altLang="it-IT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it-IT" altLang="it-IT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6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5" name="Freccia in giù 22"/>
          <p:cNvSpPr>
            <a:spLocks noChangeAspect="1"/>
          </p:cNvSpPr>
          <p:nvPr/>
        </p:nvSpPr>
        <p:spPr>
          <a:xfrm>
            <a:off x="3968706" y="3806753"/>
            <a:ext cx="1021573" cy="25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9393" y="1836890"/>
            <a:ext cx="8496944" cy="307777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CENSIMENTO E MONITORAGGIO</a:t>
            </a:r>
            <a:endParaRPr lang="en-US" sz="1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ttangolo 1"/>
          <p:cNvSpPr/>
          <p:nvPr/>
        </p:nvSpPr>
        <p:spPr>
          <a:xfrm>
            <a:off x="514553" y="4088657"/>
            <a:ext cx="83073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Sistema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informativo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nazionale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dei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minori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stranieri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non </a:t>
            </a:r>
            <a:r>
              <a:rPr lang="en-US" b="1" dirty="0" err="1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accompagnati</a:t>
            </a:r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(</a:t>
            </a:r>
            <a:r>
              <a:rPr lang="en-US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SIM)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Consente di monitorare la presenza dei minori non accompagnati e tracciarne gli spostamenti sul territorio nazionale e di gestire i dati relativi all'anagrafica dei 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MSNA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allo status e al loro collocamento.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</a:t>
            </a:r>
            <a:r>
              <a:rPr lang="it-IT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 7 aprile 2017, n. </a:t>
            </a:r>
            <a:r>
              <a:rPr lang="it-IT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47 </a:t>
            </a:r>
            <a:r>
              <a:rPr lang="it-IT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(art. 9)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→ istituisce presso il Ministero del Lavoro e delle Politiche Sociali  il Sistema informativo nazionale dei minori stranieri non 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accompagnati.</a:t>
            </a:r>
            <a:endParaRPr lang="it-IT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Rettangolo 31"/>
          <p:cNvSpPr/>
          <p:nvPr/>
        </p:nvSpPr>
        <p:spPr>
          <a:xfrm>
            <a:off x="489337" y="2369057"/>
            <a:ext cx="8317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Il</a:t>
            </a:r>
            <a:r>
              <a:rPr lang="it-IT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</a:t>
            </a:r>
            <a:r>
              <a:rPr lang="it-IT" b="1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d.p.c.m</a:t>
            </a:r>
            <a:r>
              <a:rPr lang="it-IT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 535/1999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(articoli 2, lettera i, e 5) e il </a:t>
            </a:r>
            <a:r>
              <a:rPr lang="it-IT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D.lgs. 142/2015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(art. 19, comma 5) attribuiscono alla Direzione Generale dell'immigrazione e delle politiche di integrazione del Ministero del lavoro e delle politiche sociali compiti di monitoraggio e censimento della presenza dei minori non accompagnati (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MSNA)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182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graphicFrame>
        <p:nvGraphicFramePr>
          <p:cNvPr id="23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08495"/>
              </p:ext>
            </p:extLst>
          </p:nvPr>
        </p:nvGraphicFramePr>
        <p:xfrm>
          <a:off x="2915816" y="1922869"/>
          <a:ext cx="3384376" cy="6743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rebuchet MS" panose="020B0603020202020204" pitchFamily="34" charset="0"/>
                        </a:rPr>
                        <a:t> N. MSNA</a:t>
                      </a:r>
                      <a:r>
                        <a:rPr lang="it-IT" sz="1400" baseline="0" dirty="0">
                          <a:latin typeface="Trebuchet MS" panose="020B0603020202020204" pitchFamily="34" charset="0"/>
                        </a:rPr>
                        <a:t> presenti </a:t>
                      </a:r>
                      <a:r>
                        <a:rPr lang="it-IT" sz="1400" baseline="0" dirty="0" smtClean="0">
                          <a:latin typeface="Trebuchet MS" panose="020B0603020202020204" pitchFamily="34" charset="0"/>
                        </a:rPr>
                        <a:t>al 30/04/2018</a:t>
                      </a:r>
                      <a:endParaRPr lang="it-IT" sz="14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13.420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Striped Right Arrow 37"/>
          <p:cNvSpPr/>
          <p:nvPr/>
        </p:nvSpPr>
        <p:spPr>
          <a:xfrm rot="2709468">
            <a:off x="4914515" y="2651027"/>
            <a:ext cx="420687" cy="328612"/>
          </a:xfrm>
          <a:prstGeom prst="strip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  <a:latin typeface="Garamond" pitchFamily="18" charset="0"/>
            </a:endParaRPr>
          </a:p>
        </p:txBody>
      </p:sp>
      <p:graphicFrame>
        <p:nvGraphicFramePr>
          <p:cNvPr id="2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2711"/>
              </p:ext>
            </p:extLst>
          </p:nvPr>
        </p:nvGraphicFramePr>
        <p:xfrm>
          <a:off x="539551" y="3086438"/>
          <a:ext cx="3888434" cy="8481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{9D7B26C5-4107-4FEC-AEDC-1716B250A1EF}</a:tableStyleId>
              </a:tblPr>
              <a:tblGrid>
                <a:gridCol w="7389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17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16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15 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- 14 anni</a:t>
                      </a:r>
                      <a:endParaRPr lang="it-IT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 – 6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7.980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1.176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845</a:t>
                      </a:r>
                      <a:endParaRPr lang="it-IT" sz="1400" b="0" i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9760"/>
              </p:ext>
            </p:extLst>
          </p:nvPr>
        </p:nvGraphicFramePr>
        <p:xfrm>
          <a:off x="5364088" y="3086437"/>
          <a:ext cx="2880320" cy="8428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{9D7B26C5-4107-4FEC-AEDC-1716B250A1EF}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35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Genere</a:t>
                      </a:r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maschile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Genere</a:t>
                      </a:r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femminile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12.414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1.006</a:t>
                      </a:r>
                      <a:endParaRPr lang="it-IT" sz="1400" b="0" i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Grafico 26"/>
          <p:cNvGraphicFramePr/>
          <p:nvPr>
            <p:extLst>
              <p:ext uri="{D42A27DB-BD31-4B8C-83A1-F6EECF244321}">
                <p14:modId xmlns:p14="http://schemas.microsoft.com/office/powerpoint/2010/main" val="820058983"/>
              </p:ext>
            </p:extLst>
          </p:nvPr>
        </p:nvGraphicFramePr>
        <p:xfrm>
          <a:off x="539552" y="3950533"/>
          <a:ext cx="396044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triped Right Arrow 37"/>
          <p:cNvSpPr/>
          <p:nvPr/>
        </p:nvSpPr>
        <p:spPr>
          <a:xfrm rot="7887047">
            <a:off x="3831964" y="2668900"/>
            <a:ext cx="420687" cy="328612"/>
          </a:xfrm>
          <a:prstGeom prst="strip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  <a:latin typeface="Garamond" pitchFamily="18" charset="0"/>
            </a:endParaRP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1780818370"/>
              </p:ext>
            </p:extLst>
          </p:nvPr>
        </p:nvGraphicFramePr>
        <p:xfrm>
          <a:off x="5121296" y="3986490"/>
          <a:ext cx="3365904" cy="227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94719" y="1297374"/>
            <a:ext cx="8210550" cy="366713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b="1" dirty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MINORI STRANIERI NON ACCOMPAGNATI (MSNA) PRESENTI IN ITALIA</a:t>
            </a:r>
          </a:p>
        </p:txBody>
      </p:sp>
    </p:spTree>
    <p:extLst>
      <p:ext uri="{BB962C8B-B14F-4D97-AF65-F5344CB8AC3E}">
        <p14:creationId xmlns:p14="http://schemas.microsoft.com/office/powerpoint/2010/main" val="336314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7544" y="1389346"/>
            <a:ext cx="8210550" cy="366713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I MSNA PER CITTADINANZA AL 30 APRILE 2018</a:t>
            </a:r>
            <a:endParaRPr lang="it-IT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2532"/>
              </p:ext>
            </p:extLst>
          </p:nvPr>
        </p:nvGraphicFramePr>
        <p:xfrm>
          <a:off x="323528" y="2063459"/>
          <a:ext cx="2711449" cy="3806016"/>
        </p:xfrm>
        <a:graphic>
          <a:graphicData uri="http://schemas.openxmlformats.org/drawingml/2006/table">
            <a:tbl>
              <a:tblPr/>
              <a:tblGrid>
                <a:gridCol w="1564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0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CITTADINANZA</a:t>
                      </a: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 MNA</a:t>
                      </a: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ALBANIA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1.557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GAMBIA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1.473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75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EGITTO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1.336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GUINEA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1.097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COSTA D'AVORIO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1.041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ERITREA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NIGERIA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MALI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SENEGAL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SOMALIA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BANGLADESH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TUNISIA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GHANA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AFGHANISTAN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MAROCCO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SIERRA LEONE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SUDAN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083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it-IT" sz="1000" b="0" i="0" u="none" strike="noStrike" kern="1200" dirty="0" smtClean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672</a:t>
                      </a:r>
                      <a:endParaRPr lang="it-IT" sz="1000" b="0" i="0" u="none" strike="noStrike" kern="12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it-IT" sz="1000" b="0" i="1" u="none" strike="noStrike" kern="1200" dirty="0" smtClean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  <a:endParaRPr lang="it-IT" sz="1000" b="0" i="1" u="none" strike="noStrike" kern="1200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it-IT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13.420</a:t>
                      </a:r>
                      <a:endParaRPr lang="it-IT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aphicFrame>
        <p:nvGraphicFramePr>
          <p:cNvPr id="29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897110"/>
              </p:ext>
            </p:extLst>
          </p:nvPr>
        </p:nvGraphicFramePr>
        <p:xfrm>
          <a:off x="3490814" y="2716466"/>
          <a:ext cx="54576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269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0"/>
            <a:ext cx="9131301" cy="1305273"/>
            <a:chOff x="12192" y="-36741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-36741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143000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874330" y="86670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7544" y="1389346"/>
            <a:ext cx="8210550" cy="366713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prstClr val="white"/>
                </a:solidFill>
                <a:latin typeface="Trebuchet MS" panose="020B0603020202020204" pitchFamily="34" charset="0"/>
                <a:cs typeface="Arial" charset="0"/>
              </a:rPr>
              <a:t>I MSNA PER CITTADINANZA AL 30 APRILE 2018</a:t>
            </a:r>
            <a:endParaRPr lang="it-IT" b="1" dirty="0">
              <a:solidFill>
                <a:prstClr val="white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pSp>
        <p:nvGrpSpPr>
          <p:cNvPr id="15" name="Group 3"/>
          <p:cNvGrpSpPr>
            <a:grpSpLocks noChangeAspect="1"/>
          </p:cNvGrpSpPr>
          <p:nvPr/>
        </p:nvGrpSpPr>
        <p:grpSpPr bwMode="auto">
          <a:xfrm>
            <a:off x="1564624" y="2470622"/>
            <a:ext cx="3165289" cy="3398853"/>
            <a:chOff x="570944" y="433688"/>
            <a:chExt cx="4316446" cy="4896544"/>
          </a:xfr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" name="Freeform 73"/>
            <p:cNvSpPr>
              <a:spLocks noChangeAspect="1"/>
            </p:cNvSpPr>
            <p:nvPr/>
          </p:nvSpPr>
          <p:spPr bwMode="auto">
            <a:xfrm>
              <a:off x="3673551" y="3224353"/>
              <a:ext cx="581147" cy="569249"/>
            </a:xfrm>
            <a:custGeom>
              <a:avLst/>
              <a:gdLst>
                <a:gd name="T0" fmla="*/ 223 w 285"/>
                <a:gd name="T1" fmla="*/ 222 h 265"/>
                <a:gd name="T2" fmla="*/ 251 w 285"/>
                <a:gd name="T3" fmla="*/ 191 h 265"/>
                <a:gd name="T4" fmla="*/ 248 w 285"/>
                <a:gd name="T5" fmla="*/ 181 h 265"/>
                <a:gd name="T6" fmla="*/ 269 w 285"/>
                <a:gd name="T7" fmla="*/ 161 h 265"/>
                <a:gd name="T8" fmla="*/ 284 w 285"/>
                <a:gd name="T9" fmla="*/ 156 h 265"/>
                <a:gd name="T10" fmla="*/ 266 w 285"/>
                <a:gd name="T11" fmla="*/ 134 h 265"/>
                <a:gd name="T12" fmla="*/ 251 w 285"/>
                <a:gd name="T13" fmla="*/ 107 h 265"/>
                <a:gd name="T14" fmla="*/ 245 w 285"/>
                <a:gd name="T15" fmla="*/ 85 h 265"/>
                <a:gd name="T16" fmla="*/ 232 w 285"/>
                <a:gd name="T17" fmla="*/ 82 h 265"/>
                <a:gd name="T18" fmla="*/ 191 w 285"/>
                <a:gd name="T19" fmla="*/ 88 h 265"/>
                <a:gd name="T20" fmla="*/ 180 w 285"/>
                <a:gd name="T21" fmla="*/ 82 h 265"/>
                <a:gd name="T22" fmla="*/ 180 w 285"/>
                <a:gd name="T23" fmla="*/ 70 h 265"/>
                <a:gd name="T24" fmla="*/ 180 w 285"/>
                <a:gd name="T25" fmla="*/ 57 h 265"/>
                <a:gd name="T26" fmla="*/ 170 w 285"/>
                <a:gd name="T27" fmla="*/ 49 h 265"/>
                <a:gd name="T28" fmla="*/ 154 w 285"/>
                <a:gd name="T29" fmla="*/ 49 h 265"/>
                <a:gd name="T30" fmla="*/ 133 w 285"/>
                <a:gd name="T31" fmla="*/ 38 h 265"/>
                <a:gd name="T32" fmla="*/ 118 w 285"/>
                <a:gd name="T33" fmla="*/ 18 h 265"/>
                <a:gd name="T34" fmla="*/ 112 w 285"/>
                <a:gd name="T35" fmla="*/ 5 h 265"/>
                <a:gd name="T36" fmla="*/ 101 w 285"/>
                <a:gd name="T37" fmla="*/ 0 h 265"/>
                <a:gd name="T38" fmla="*/ 84 w 285"/>
                <a:gd name="T39" fmla="*/ 9 h 265"/>
                <a:gd name="T40" fmla="*/ 50 w 285"/>
                <a:gd name="T41" fmla="*/ 7 h 265"/>
                <a:gd name="T42" fmla="*/ 32 w 285"/>
                <a:gd name="T43" fmla="*/ 37 h 265"/>
                <a:gd name="T44" fmla="*/ 26 w 285"/>
                <a:gd name="T45" fmla="*/ 42 h 265"/>
                <a:gd name="T46" fmla="*/ 6 w 285"/>
                <a:gd name="T47" fmla="*/ 44 h 265"/>
                <a:gd name="T48" fmla="*/ 0 w 285"/>
                <a:gd name="T49" fmla="*/ 53 h 265"/>
                <a:gd name="T50" fmla="*/ 19 w 285"/>
                <a:gd name="T51" fmla="*/ 68 h 265"/>
                <a:gd name="T52" fmla="*/ 18 w 285"/>
                <a:gd name="T53" fmla="*/ 82 h 265"/>
                <a:gd name="T54" fmla="*/ 6 w 285"/>
                <a:gd name="T55" fmla="*/ 105 h 265"/>
                <a:gd name="T56" fmla="*/ 37 w 285"/>
                <a:gd name="T57" fmla="*/ 129 h 265"/>
                <a:gd name="T58" fmla="*/ 47 w 285"/>
                <a:gd name="T59" fmla="*/ 149 h 265"/>
                <a:gd name="T60" fmla="*/ 58 w 285"/>
                <a:gd name="T61" fmla="*/ 176 h 265"/>
                <a:gd name="T62" fmla="*/ 61 w 285"/>
                <a:gd name="T63" fmla="*/ 196 h 265"/>
                <a:gd name="T64" fmla="*/ 52 w 285"/>
                <a:gd name="T65" fmla="*/ 207 h 265"/>
                <a:gd name="T66" fmla="*/ 47 w 285"/>
                <a:gd name="T67" fmla="*/ 220 h 265"/>
                <a:gd name="T68" fmla="*/ 34 w 285"/>
                <a:gd name="T69" fmla="*/ 224 h 265"/>
                <a:gd name="T70" fmla="*/ 47 w 285"/>
                <a:gd name="T71" fmla="*/ 230 h 265"/>
                <a:gd name="T72" fmla="*/ 65 w 285"/>
                <a:gd name="T73" fmla="*/ 246 h 265"/>
                <a:gd name="T74" fmla="*/ 84 w 285"/>
                <a:gd name="T75" fmla="*/ 249 h 265"/>
                <a:gd name="T76" fmla="*/ 97 w 285"/>
                <a:gd name="T77" fmla="*/ 242 h 265"/>
                <a:gd name="T78" fmla="*/ 130 w 285"/>
                <a:gd name="T79" fmla="*/ 264 h 265"/>
                <a:gd name="T80" fmla="*/ 141 w 285"/>
                <a:gd name="T81" fmla="*/ 256 h 265"/>
                <a:gd name="T82" fmla="*/ 168 w 285"/>
                <a:gd name="T83" fmla="*/ 254 h 265"/>
                <a:gd name="T84" fmla="*/ 177 w 285"/>
                <a:gd name="T85" fmla="*/ 249 h 265"/>
                <a:gd name="T86" fmla="*/ 185 w 285"/>
                <a:gd name="T87" fmla="*/ 231 h 265"/>
                <a:gd name="T88" fmla="*/ 194 w 285"/>
                <a:gd name="T89" fmla="*/ 215 h 265"/>
                <a:gd name="T90" fmla="*/ 223 w 285"/>
                <a:gd name="T91" fmla="*/ 222 h 2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5"/>
                <a:gd name="T139" fmla="*/ 0 h 265"/>
                <a:gd name="T140" fmla="*/ 285 w 285"/>
                <a:gd name="T141" fmla="*/ 265 h 2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5" h="265">
                  <a:moveTo>
                    <a:pt x="223" y="222"/>
                  </a:moveTo>
                  <a:lnTo>
                    <a:pt x="251" y="191"/>
                  </a:lnTo>
                  <a:lnTo>
                    <a:pt x="248" y="181"/>
                  </a:lnTo>
                  <a:lnTo>
                    <a:pt x="269" y="161"/>
                  </a:lnTo>
                  <a:lnTo>
                    <a:pt x="284" y="156"/>
                  </a:lnTo>
                  <a:lnTo>
                    <a:pt x="266" y="134"/>
                  </a:lnTo>
                  <a:lnTo>
                    <a:pt x="251" y="107"/>
                  </a:lnTo>
                  <a:lnTo>
                    <a:pt x="245" y="85"/>
                  </a:lnTo>
                  <a:lnTo>
                    <a:pt x="232" y="82"/>
                  </a:lnTo>
                  <a:lnTo>
                    <a:pt x="191" y="88"/>
                  </a:lnTo>
                  <a:lnTo>
                    <a:pt x="180" y="82"/>
                  </a:lnTo>
                  <a:lnTo>
                    <a:pt x="180" y="70"/>
                  </a:lnTo>
                  <a:lnTo>
                    <a:pt x="180" y="57"/>
                  </a:lnTo>
                  <a:lnTo>
                    <a:pt x="170" y="49"/>
                  </a:lnTo>
                  <a:lnTo>
                    <a:pt x="154" y="49"/>
                  </a:lnTo>
                  <a:lnTo>
                    <a:pt x="133" y="38"/>
                  </a:lnTo>
                  <a:lnTo>
                    <a:pt x="118" y="18"/>
                  </a:lnTo>
                  <a:lnTo>
                    <a:pt x="112" y="5"/>
                  </a:lnTo>
                  <a:lnTo>
                    <a:pt x="101" y="0"/>
                  </a:lnTo>
                  <a:lnTo>
                    <a:pt x="84" y="9"/>
                  </a:lnTo>
                  <a:lnTo>
                    <a:pt x="50" y="7"/>
                  </a:lnTo>
                  <a:lnTo>
                    <a:pt x="32" y="37"/>
                  </a:lnTo>
                  <a:lnTo>
                    <a:pt x="26" y="42"/>
                  </a:lnTo>
                  <a:lnTo>
                    <a:pt x="6" y="44"/>
                  </a:lnTo>
                  <a:lnTo>
                    <a:pt x="0" y="53"/>
                  </a:lnTo>
                  <a:lnTo>
                    <a:pt x="19" y="68"/>
                  </a:lnTo>
                  <a:lnTo>
                    <a:pt x="18" y="82"/>
                  </a:lnTo>
                  <a:lnTo>
                    <a:pt x="6" y="105"/>
                  </a:lnTo>
                  <a:lnTo>
                    <a:pt x="37" y="129"/>
                  </a:lnTo>
                  <a:lnTo>
                    <a:pt x="47" y="149"/>
                  </a:lnTo>
                  <a:lnTo>
                    <a:pt x="58" y="176"/>
                  </a:lnTo>
                  <a:lnTo>
                    <a:pt x="61" y="196"/>
                  </a:lnTo>
                  <a:lnTo>
                    <a:pt x="52" y="207"/>
                  </a:lnTo>
                  <a:lnTo>
                    <a:pt x="47" y="220"/>
                  </a:lnTo>
                  <a:lnTo>
                    <a:pt x="34" y="224"/>
                  </a:lnTo>
                  <a:lnTo>
                    <a:pt x="47" y="230"/>
                  </a:lnTo>
                  <a:lnTo>
                    <a:pt x="65" y="246"/>
                  </a:lnTo>
                  <a:lnTo>
                    <a:pt x="84" y="249"/>
                  </a:lnTo>
                  <a:lnTo>
                    <a:pt x="97" y="242"/>
                  </a:lnTo>
                  <a:lnTo>
                    <a:pt x="130" y="264"/>
                  </a:lnTo>
                  <a:lnTo>
                    <a:pt x="141" y="256"/>
                  </a:lnTo>
                  <a:lnTo>
                    <a:pt x="168" y="254"/>
                  </a:lnTo>
                  <a:lnTo>
                    <a:pt x="177" y="249"/>
                  </a:lnTo>
                  <a:lnTo>
                    <a:pt x="185" y="231"/>
                  </a:lnTo>
                  <a:lnTo>
                    <a:pt x="194" y="215"/>
                  </a:lnTo>
                  <a:lnTo>
                    <a:pt x="223" y="222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Freeform 74"/>
            <p:cNvSpPr>
              <a:spLocks noChangeAspect="1"/>
            </p:cNvSpPr>
            <p:nvPr/>
          </p:nvSpPr>
          <p:spPr bwMode="auto">
            <a:xfrm>
              <a:off x="3098294" y="2770461"/>
              <a:ext cx="500201" cy="310899"/>
            </a:xfrm>
            <a:custGeom>
              <a:avLst/>
              <a:gdLst>
                <a:gd name="T0" fmla="*/ 235 w 245"/>
                <a:gd name="T1" fmla="*/ 51 h 146"/>
                <a:gd name="T2" fmla="*/ 209 w 245"/>
                <a:gd name="T3" fmla="*/ 28 h 146"/>
                <a:gd name="T4" fmla="*/ 192 w 245"/>
                <a:gd name="T5" fmla="*/ 20 h 146"/>
                <a:gd name="T6" fmla="*/ 162 w 245"/>
                <a:gd name="T7" fmla="*/ 13 h 146"/>
                <a:gd name="T8" fmla="*/ 156 w 245"/>
                <a:gd name="T9" fmla="*/ 0 h 146"/>
                <a:gd name="T10" fmla="*/ 145 w 245"/>
                <a:gd name="T11" fmla="*/ 13 h 146"/>
                <a:gd name="T12" fmla="*/ 145 w 245"/>
                <a:gd name="T13" fmla="*/ 22 h 146"/>
                <a:gd name="T14" fmla="*/ 140 w 245"/>
                <a:gd name="T15" fmla="*/ 25 h 146"/>
                <a:gd name="T16" fmla="*/ 128 w 245"/>
                <a:gd name="T17" fmla="*/ 28 h 146"/>
                <a:gd name="T18" fmla="*/ 114 w 245"/>
                <a:gd name="T19" fmla="*/ 33 h 146"/>
                <a:gd name="T20" fmla="*/ 104 w 245"/>
                <a:gd name="T21" fmla="*/ 40 h 146"/>
                <a:gd name="T22" fmla="*/ 94 w 245"/>
                <a:gd name="T23" fmla="*/ 47 h 146"/>
                <a:gd name="T24" fmla="*/ 87 w 245"/>
                <a:gd name="T25" fmla="*/ 35 h 146"/>
                <a:gd name="T26" fmla="*/ 76 w 245"/>
                <a:gd name="T27" fmla="*/ 28 h 146"/>
                <a:gd name="T28" fmla="*/ 68 w 245"/>
                <a:gd name="T29" fmla="*/ 22 h 146"/>
                <a:gd name="T30" fmla="*/ 57 w 245"/>
                <a:gd name="T31" fmla="*/ 28 h 146"/>
                <a:gd name="T32" fmla="*/ 52 w 245"/>
                <a:gd name="T33" fmla="*/ 35 h 146"/>
                <a:gd name="T34" fmla="*/ 63 w 245"/>
                <a:gd name="T35" fmla="*/ 47 h 146"/>
                <a:gd name="T36" fmla="*/ 58 w 245"/>
                <a:gd name="T37" fmla="*/ 55 h 146"/>
                <a:gd name="T38" fmla="*/ 47 w 245"/>
                <a:gd name="T39" fmla="*/ 55 h 146"/>
                <a:gd name="T40" fmla="*/ 41 w 245"/>
                <a:gd name="T41" fmla="*/ 57 h 146"/>
                <a:gd name="T42" fmla="*/ 39 w 245"/>
                <a:gd name="T43" fmla="*/ 66 h 146"/>
                <a:gd name="T44" fmla="*/ 33 w 245"/>
                <a:gd name="T45" fmla="*/ 71 h 146"/>
                <a:gd name="T46" fmla="*/ 18 w 245"/>
                <a:gd name="T47" fmla="*/ 75 h 146"/>
                <a:gd name="T48" fmla="*/ 0 w 245"/>
                <a:gd name="T49" fmla="*/ 75 h 146"/>
                <a:gd name="T50" fmla="*/ 23 w 245"/>
                <a:gd name="T51" fmla="*/ 88 h 146"/>
                <a:gd name="T52" fmla="*/ 26 w 245"/>
                <a:gd name="T53" fmla="*/ 103 h 146"/>
                <a:gd name="T54" fmla="*/ 29 w 245"/>
                <a:gd name="T55" fmla="*/ 115 h 146"/>
                <a:gd name="T56" fmla="*/ 26 w 245"/>
                <a:gd name="T57" fmla="*/ 128 h 146"/>
                <a:gd name="T58" fmla="*/ 23 w 245"/>
                <a:gd name="T59" fmla="*/ 135 h 146"/>
                <a:gd name="T60" fmla="*/ 34 w 245"/>
                <a:gd name="T61" fmla="*/ 130 h 146"/>
                <a:gd name="T62" fmla="*/ 50 w 245"/>
                <a:gd name="T63" fmla="*/ 142 h 146"/>
                <a:gd name="T64" fmla="*/ 73 w 245"/>
                <a:gd name="T65" fmla="*/ 130 h 146"/>
                <a:gd name="T66" fmla="*/ 91 w 245"/>
                <a:gd name="T67" fmla="*/ 128 h 146"/>
                <a:gd name="T68" fmla="*/ 101 w 245"/>
                <a:gd name="T69" fmla="*/ 128 h 146"/>
                <a:gd name="T70" fmla="*/ 116 w 245"/>
                <a:gd name="T71" fmla="*/ 135 h 146"/>
                <a:gd name="T72" fmla="*/ 130 w 245"/>
                <a:gd name="T73" fmla="*/ 142 h 146"/>
                <a:gd name="T74" fmla="*/ 148 w 245"/>
                <a:gd name="T75" fmla="*/ 145 h 146"/>
                <a:gd name="T76" fmla="*/ 162 w 245"/>
                <a:gd name="T77" fmla="*/ 139 h 146"/>
                <a:gd name="T78" fmla="*/ 177 w 245"/>
                <a:gd name="T79" fmla="*/ 123 h 146"/>
                <a:gd name="T80" fmla="*/ 195 w 245"/>
                <a:gd name="T81" fmla="*/ 125 h 146"/>
                <a:gd name="T82" fmla="*/ 201 w 245"/>
                <a:gd name="T83" fmla="*/ 110 h 146"/>
                <a:gd name="T84" fmla="*/ 218 w 245"/>
                <a:gd name="T85" fmla="*/ 108 h 146"/>
                <a:gd name="T86" fmla="*/ 227 w 245"/>
                <a:gd name="T87" fmla="*/ 110 h 146"/>
                <a:gd name="T88" fmla="*/ 235 w 245"/>
                <a:gd name="T89" fmla="*/ 105 h 146"/>
                <a:gd name="T90" fmla="*/ 241 w 245"/>
                <a:gd name="T91" fmla="*/ 98 h 146"/>
                <a:gd name="T92" fmla="*/ 244 w 245"/>
                <a:gd name="T93" fmla="*/ 88 h 146"/>
                <a:gd name="T94" fmla="*/ 244 w 245"/>
                <a:gd name="T95" fmla="*/ 70 h 146"/>
                <a:gd name="T96" fmla="*/ 235 w 245"/>
                <a:gd name="T97" fmla="*/ 51 h 1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5"/>
                <a:gd name="T148" fmla="*/ 0 h 146"/>
                <a:gd name="T149" fmla="*/ 245 w 245"/>
                <a:gd name="T150" fmla="*/ 146 h 1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5" h="146">
                  <a:moveTo>
                    <a:pt x="235" y="51"/>
                  </a:moveTo>
                  <a:lnTo>
                    <a:pt x="209" y="28"/>
                  </a:lnTo>
                  <a:lnTo>
                    <a:pt x="192" y="20"/>
                  </a:lnTo>
                  <a:lnTo>
                    <a:pt x="162" y="13"/>
                  </a:lnTo>
                  <a:lnTo>
                    <a:pt x="156" y="0"/>
                  </a:lnTo>
                  <a:lnTo>
                    <a:pt x="145" y="13"/>
                  </a:lnTo>
                  <a:lnTo>
                    <a:pt x="145" y="22"/>
                  </a:lnTo>
                  <a:lnTo>
                    <a:pt x="140" y="25"/>
                  </a:lnTo>
                  <a:lnTo>
                    <a:pt x="128" y="28"/>
                  </a:lnTo>
                  <a:lnTo>
                    <a:pt x="114" y="33"/>
                  </a:lnTo>
                  <a:lnTo>
                    <a:pt x="104" y="40"/>
                  </a:lnTo>
                  <a:lnTo>
                    <a:pt x="94" y="47"/>
                  </a:lnTo>
                  <a:lnTo>
                    <a:pt x="87" y="35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57" y="28"/>
                  </a:lnTo>
                  <a:lnTo>
                    <a:pt x="52" y="35"/>
                  </a:lnTo>
                  <a:lnTo>
                    <a:pt x="63" y="47"/>
                  </a:lnTo>
                  <a:lnTo>
                    <a:pt x="58" y="55"/>
                  </a:lnTo>
                  <a:lnTo>
                    <a:pt x="47" y="55"/>
                  </a:lnTo>
                  <a:lnTo>
                    <a:pt x="41" y="57"/>
                  </a:lnTo>
                  <a:lnTo>
                    <a:pt x="39" y="66"/>
                  </a:lnTo>
                  <a:lnTo>
                    <a:pt x="33" y="71"/>
                  </a:lnTo>
                  <a:lnTo>
                    <a:pt x="18" y="75"/>
                  </a:lnTo>
                  <a:lnTo>
                    <a:pt x="0" y="75"/>
                  </a:lnTo>
                  <a:lnTo>
                    <a:pt x="23" y="88"/>
                  </a:lnTo>
                  <a:lnTo>
                    <a:pt x="26" y="103"/>
                  </a:lnTo>
                  <a:lnTo>
                    <a:pt x="29" y="115"/>
                  </a:lnTo>
                  <a:lnTo>
                    <a:pt x="26" y="128"/>
                  </a:lnTo>
                  <a:lnTo>
                    <a:pt x="23" y="135"/>
                  </a:lnTo>
                  <a:lnTo>
                    <a:pt x="34" y="130"/>
                  </a:lnTo>
                  <a:lnTo>
                    <a:pt x="50" y="142"/>
                  </a:lnTo>
                  <a:lnTo>
                    <a:pt x="73" y="130"/>
                  </a:lnTo>
                  <a:lnTo>
                    <a:pt x="91" y="128"/>
                  </a:lnTo>
                  <a:lnTo>
                    <a:pt x="101" y="128"/>
                  </a:lnTo>
                  <a:lnTo>
                    <a:pt x="116" y="135"/>
                  </a:lnTo>
                  <a:lnTo>
                    <a:pt x="130" y="142"/>
                  </a:lnTo>
                  <a:lnTo>
                    <a:pt x="148" y="145"/>
                  </a:lnTo>
                  <a:lnTo>
                    <a:pt x="162" y="139"/>
                  </a:lnTo>
                  <a:lnTo>
                    <a:pt x="177" y="123"/>
                  </a:lnTo>
                  <a:lnTo>
                    <a:pt x="195" y="125"/>
                  </a:lnTo>
                  <a:lnTo>
                    <a:pt x="201" y="110"/>
                  </a:lnTo>
                  <a:lnTo>
                    <a:pt x="218" y="108"/>
                  </a:lnTo>
                  <a:lnTo>
                    <a:pt x="227" y="110"/>
                  </a:lnTo>
                  <a:lnTo>
                    <a:pt x="235" y="105"/>
                  </a:lnTo>
                  <a:lnTo>
                    <a:pt x="241" y="98"/>
                  </a:lnTo>
                  <a:lnTo>
                    <a:pt x="244" y="88"/>
                  </a:lnTo>
                  <a:lnTo>
                    <a:pt x="244" y="70"/>
                  </a:lnTo>
                  <a:lnTo>
                    <a:pt x="235" y="51"/>
                  </a:lnTo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8" name="Freeform 75"/>
            <p:cNvSpPr>
              <a:spLocks noChangeAspect="1"/>
            </p:cNvSpPr>
            <p:nvPr/>
          </p:nvSpPr>
          <p:spPr bwMode="auto">
            <a:xfrm>
              <a:off x="3503019" y="2853660"/>
              <a:ext cx="1384371" cy="1009323"/>
            </a:xfrm>
            <a:custGeom>
              <a:avLst/>
              <a:gdLst>
                <a:gd name="T0" fmla="*/ 46 w 677"/>
                <a:gd name="T1" fmla="*/ 36 h 469"/>
                <a:gd name="T2" fmla="*/ 34 w 677"/>
                <a:gd name="T3" fmla="*/ 73 h 469"/>
                <a:gd name="T4" fmla="*/ 6 w 677"/>
                <a:gd name="T5" fmla="*/ 70 h 469"/>
                <a:gd name="T6" fmla="*/ 6 w 677"/>
                <a:gd name="T7" fmla="*/ 90 h 469"/>
                <a:gd name="T8" fmla="*/ 23 w 677"/>
                <a:gd name="T9" fmla="*/ 97 h 469"/>
                <a:gd name="T10" fmla="*/ 52 w 677"/>
                <a:gd name="T11" fmla="*/ 141 h 469"/>
                <a:gd name="T12" fmla="*/ 76 w 677"/>
                <a:gd name="T13" fmla="*/ 134 h 469"/>
                <a:gd name="T14" fmla="*/ 86 w 677"/>
                <a:gd name="T15" fmla="*/ 164 h 469"/>
                <a:gd name="T16" fmla="*/ 115 w 677"/>
                <a:gd name="T17" fmla="*/ 179 h 469"/>
                <a:gd name="T18" fmla="*/ 136 w 677"/>
                <a:gd name="T19" fmla="*/ 184 h 469"/>
                <a:gd name="T20" fmla="*/ 159 w 677"/>
                <a:gd name="T21" fmla="*/ 184 h 469"/>
                <a:gd name="T22" fmla="*/ 187 w 677"/>
                <a:gd name="T23" fmla="*/ 174 h 469"/>
                <a:gd name="T24" fmla="*/ 205 w 677"/>
                <a:gd name="T25" fmla="*/ 196 h 469"/>
                <a:gd name="T26" fmla="*/ 234 w 677"/>
                <a:gd name="T27" fmla="*/ 220 h 469"/>
                <a:gd name="T28" fmla="*/ 259 w 677"/>
                <a:gd name="T29" fmla="*/ 227 h 469"/>
                <a:gd name="T30" fmla="*/ 266 w 677"/>
                <a:gd name="T31" fmla="*/ 255 h 469"/>
                <a:gd name="T32" fmla="*/ 287 w 677"/>
                <a:gd name="T33" fmla="*/ 259 h 469"/>
                <a:gd name="T34" fmla="*/ 318 w 677"/>
                <a:gd name="T35" fmla="*/ 255 h 469"/>
                <a:gd name="T36" fmla="*/ 334 w 677"/>
                <a:gd name="T37" fmla="*/ 276 h 469"/>
                <a:gd name="T38" fmla="*/ 352 w 677"/>
                <a:gd name="T39" fmla="*/ 308 h 469"/>
                <a:gd name="T40" fmla="*/ 365 w 677"/>
                <a:gd name="T41" fmla="*/ 326 h 469"/>
                <a:gd name="T42" fmla="*/ 384 w 677"/>
                <a:gd name="T43" fmla="*/ 335 h 469"/>
                <a:gd name="T44" fmla="*/ 451 w 677"/>
                <a:gd name="T45" fmla="*/ 345 h 469"/>
                <a:gd name="T46" fmla="*/ 499 w 677"/>
                <a:gd name="T47" fmla="*/ 365 h 469"/>
                <a:gd name="T48" fmla="*/ 555 w 677"/>
                <a:gd name="T49" fmla="*/ 367 h 469"/>
                <a:gd name="T50" fmla="*/ 572 w 677"/>
                <a:gd name="T51" fmla="*/ 391 h 469"/>
                <a:gd name="T52" fmla="*/ 582 w 677"/>
                <a:gd name="T53" fmla="*/ 433 h 469"/>
                <a:gd name="T54" fmla="*/ 595 w 677"/>
                <a:gd name="T55" fmla="*/ 448 h 469"/>
                <a:gd name="T56" fmla="*/ 633 w 677"/>
                <a:gd name="T57" fmla="*/ 468 h 469"/>
                <a:gd name="T58" fmla="*/ 653 w 677"/>
                <a:gd name="T59" fmla="*/ 440 h 469"/>
                <a:gd name="T60" fmla="*/ 676 w 677"/>
                <a:gd name="T61" fmla="*/ 393 h 469"/>
                <a:gd name="T62" fmla="*/ 662 w 677"/>
                <a:gd name="T63" fmla="*/ 363 h 469"/>
                <a:gd name="T64" fmla="*/ 642 w 677"/>
                <a:gd name="T65" fmla="*/ 350 h 469"/>
                <a:gd name="T66" fmla="*/ 558 w 677"/>
                <a:gd name="T67" fmla="*/ 261 h 469"/>
                <a:gd name="T68" fmla="*/ 499 w 677"/>
                <a:gd name="T69" fmla="*/ 244 h 469"/>
                <a:gd name="T70" fmla="*/ 449 w 677"/>
                <a:gd name="T71" fmla="*/ 222 h 469"/>
                <a:gd name="T72" fmla="*/ 431 w 677"/>
                <a:gd name="T73" fmla="*/ 198 h 469"/>
                <a:gd name="T74" fmla="*/ 389 w 677"/>
                <a:gd name="T75" fmla="*/ 194 h 469"/>
                <a:gd name="T76" fmla="*/ 303 w 677"/>
                <a:gd name="T77" fmla="*/ 159 h 469"/>
                <a:gd name="T78" fmla="*/ 245 w 677"/>
                <a:gd name="T79" fmla="*/ 129 h 469"/>
                <a:gd name="T80" fmla="*/ 196 w 677"/>
                <a:gd name="T81" fmla="*/ 92 h 469"/>
                <a:gd name="T82" fmla="*/ 216 w 677"/>
                <a:gd name="T83" fmla="*/ 79 h 469"/>
                <a:gd name="T84" fmla="*/ 234 w 677"/>
                <a:gd name="T85" fmla="*/ 53 h 469"/>
                <a:gd name="T86" fmla="*/ 258 w 677"/>
                <a:gd name="T87" fmla="*/ 31 h 469"/>
                <a:gd name="T88" fmla="*/ 234 w 677"/>
                <a:gd name="T89" fmla="*/ 9 h 469"/>
                <a:gd name="T90" fmla="*/ 205 w 677"/>
                <a:gd name="T91" fmla="*/ 0 h 469"/>
                <a:gd name="T92" fmla="*/ 177 w 677"/>
                <a:gd name="T93" fmla="*/ 9 h 469"/>
                <a:gd name="T94" fmla="*/ 121 w 677"/>
                <a:gd name="T95" fmla="*/ 5 h 469"/>
                <a:gd name="T96" fmla="*/ 83 w 677"/>
                <a:gd name="T97" fmla="*/ 0 h 469"/>
                <a:gd name="T98" fmla="*/ 40 w 677"/>
                <a:gd name="T99" fmla="*/ 15 h 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469"/>
                <a:gd name="T152" fmla="*/ 677 w 677"/>
                <a:gd name="T153" fmla="*/ 469 h 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469">
                  <a:moveTo>
                    <a:pt x="40" y="15"/>
                  </a:moveTo>
                  <a:lnTo>
                    <a:pt x="46" y="36"/>
                  </a:lnTo>
                  <a:lnTo>
                    <a:pt x="46" y="59"/>
                  </a:lnTo>
                  <a:lnTo>
                    <a:pt x="34" y="73"/>
                  </a:lnTo>
                  <a:lnTo>
                    <a:pt x="23" y="70"/>
                  </a:lnTo>
                  <a:lnTo>
                    <a:pt x="6" y="70"/>
                  </a:lnTo>
                  <a:lnTo>
                    <a:pt x="0" y="83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23" y="97"/>
                  </a:lnTo>
                  <a:lnTo>
                    <a:pt x="23" y="112"/>
                  </a:lnTo>
                  <a:lnTo>
                    <a:pt x="52" y="141"/>
                  </a:lnTo>
                  <a:lnTo>
                    <a:pt x="63" y="137"/>
                  </a:lnTo>
                  <a:lnTo>
                    <a:pt x="76" y="134"/>
                  </a:lnTo>
                  <a:lnTo>
                    <a:pt x="89" y="139"/>
                  </a:lnTo>
                  <a:lnTo>
                    <a:pt x="86" y="164"/>
                  </a:lnTo>
                  <a:lnTo>
                    <a:pt x="100" y="174"/>
                  </a:lnTo>
                  <a:lnTo>
                    <a:pt x="115" y="179"/>
                  </a:lnTo>
                  <a:lnTo>
                    <a:pt x="123" y="174"/>
                  </a:lnTo>
                  <a:lnTo>
                    <a:pt x="136" y="184"/>
                  </a:lnTo>
                  <a:lnTo>
                    <a:pt x="150" y="181"/>
                  </a:lnTo>
                  <a:lnTo>
                    <a:pt x="159" y="184"/>
                  </a:lnTo>
                  <a:lnTo>
                    <a:pt x="170" y="184"/>
                  </a:lnTo>
                  <a:lnTo>
                    <a:pt x="187" y="174"/>
                  </a:lnTo>
                  <a:lnTo>
                    <a:pt x="198" y="179"/>
                  </a:lnTo>
                  <a:lnTo>
                    <a:pt x="205" y="196"/>
                  </a:lnTo>
                  <a:lnTo>
                    <a:pt x="222" y="218"/>
                  </a:lnTo>
                  <a:lnTo>
                    <a:pt x="234" y="220"/>
                  </a:lnTo>
                  <a:lnTo>
                    <a:pt x="254" y="222"/>
                  </a:lnTo>
                  <a:lnTo>
                    <a:pt x="259" y="227"/>
                  </a:lnTo>
                  <a:lnTo>
                    <a:pt x="266" y="244"/>
                  </a:lnTo>
                  <a:lnTo>
                    <a:pt x="266" y="255"/>
                  </a:lnTo>
                  <a:lnTo>
                    <a:pt x="272" y="261"/>
                  </a:lnTo>
                  <a:lnTo>
                    <a:pt x="287" y="259"/>
                  </a:lnTo>
                  <a:lnTo>
                    <a:pt x="303" y="257"/>
                  </a:lnTo>
                  <a:lnTo>
                    <a:pt x="318" y="255"/>
                  </a:lnTo>
                  <a:lnTo>
                    <a:pt x="331" y="259"/>
                  </a:lnTo>
                  <a:lnTo>
                    <a:pt x="334" y="276"/>
                  </a:lnTo>
                  <a:lnTo>
                    <a:pt x="344" y="294"/>
                  </a:lnTo>
                  <a:lnTo>
                    <a:pt x="352" y="308"/>
                  </a:lnTo>
                  <a:lnTo>
                    <a:pt x="358" y="315"/>
                  </a:lnTo>
                  <a:lnTo>
                    <a:pt x="365" y="326"/>
                  </a:lnTo>
                  <a:lnTo>
                    <a:pt x="370" y="330"/>
                  </a:lnTo>
                  <a:lnTo>
                    <a:pt x="384" y="335"/>
                  </a:lnTo>
                  <a:lnTo>
                    <a:pt x="425" y="333"/>
                  </a:lnTo>
                  <a:lnTo>
                    <a:pt x="451" y="345"/>
                  </a:lnTo>
                  <a:lnTo>
                    <a:pt x="482" y="363"/>
                  </a:lnTo>
                  <a:lnTo>
                    <a:pt x="499" y="365"/>
                  </a:lnTo>
                  <a:lnTo>
                    <a:pt x="532" y="363"/>
                  </a:lnTo>
                  <a:lnTo>
                    <a:pt x="555" y="367"/>
                  </a:lnTo>
                  <a:lnTo>
                    <a:pt x="566" y="380"/>
                  </a:lnTo>
                  <a:lnTo>
                    <a:pt x="572" y="391"/>
                  </a:lnTo>
                  <a:lnTo>
                    <a:pt x="584" y="411"/>
                  </a:lnTo>
                  <a:lnTo>
                    <a:pt x="582" y="433"/>
                  </a:lnTo>
                  <a:lnTo>
                    <a:pt x="582" y="443"/>
                  </a:lnTo>
                  <a:lnTo>
                    <a:pt x="595" y="448"/>
                  </a:lnTo>
                  <a:lnTo>
                    <a:pt x="615" y="463"/>
                  </a:lnTo>
                  <a:lnTo>
                    <a:pt x="633" y="468"/>
                  </a:lnTo>
                  <a:lnTo>
                    <a:pt x="657" y="463"/>
                  </a:lnTo>
                  <a:lnTo>
                    <a:pt x="653" y="440"/>
                  </a:lnTo>
                  <a:lnTo>
                    <a:pt x="662" y="404"/>
                  </a:lnTo>
                  <a:lnTo>
                    <a:pt x="676" y="393"/>
                  </a:lnTo>
                  <a:lnTo>
                    <a:pt x="673" y="374"/>
                  </a:lnTo>
                  <a:lnTo>
                    <a:pt x="662" y="363"/>
                  </a:lnTo>
                  <a:lnTo>
                    <a:pt x="651" y="360"/>
                  </a:lnTo>
                  <a:lnTo>
                    <a:pt x="642" y="350"/>
                  </a:lnTo>
                  <a:lnTo>
                    <a:pt x="642" y="338"/>
                  </a:lnTo>
                  <a:lnTo>
                    <a:pt x="558" y="261"/>
                  </a:lnTo>
                  <a:lnTo>
                    <a:pt x="535" y="261"/>
                  </a:lnTo>
                  <a:lnTo>
                    <a:pt x="499" y="244"/>
                  </a:lnTo>
                  <a:lnTo>
                    <a:pt x="460" y="231"/>
                  </a:lnTo>
                  <a:lnTo>
                    <a:pt x="449" y="222"/>
                  </a:lnTo>
                  <a:lnTo>
                    <a:pt x="446" y="207"/>
                  </a:lnTo>
                  <a:lnTo>
                    <a:pt x="431" y="198"/>
                  </a:lnTo>
                  <a:lnTo>
                    <a:pt x="411" y="200"/>
                  </a:lnTo>
                  <a:lnTo>
                    <a:pt x="389" y="194"/>
                  </a:lnTo>
                  <a:lnTo>
                    <a:pt x="347" y="174"/>
                  </a:lnTo>
                  <a:lnTo>
                    <a:pt x="303" y="159"/>
                  </a:lnTo>
                  <a:lnTo>
                    <a:pt x="272" y="141"/>
                  </a:lnTo>
                  <a:lnTo>
                    <a:pt x="245" y="129"/>
                  </a:lnTo>
                  <a:lnTo>
                    <a:pt x="219" y="117"/>
                  </a:lnTo>
                  <a:lnTo>
                    <a:pt x="196" y="92"/>
                  </a:lnTo>
                  <a:lnTo>
                    <a:pt x="193" y="79"/>
                  </a:lnTo>
                  <a:lnTo>
                    <a:pt x="216" y="79"/>
                  </a:lnTo>
                  <a:lnTo>
                    <a:pt x="234" y="68"/>
                  </a:lnTo>
                  <a:lnTo>
                    <a:pt x="234" y="53"/>
                  </a:lnTo>
                  <a:lnTo>
                    <a:pt x="245" y="47"/>
                  </a:lnTo>
                  <a:lnTo>
                    <a:pt x="258" y="31"/>
                  </a:lnTo>
                  <a:lnTo>
                    <a:pt x="251" y="20"/>
                  </a:lnTo>
                  <a:lnTo>
                    <a:pt x="234" y="9"/>
                  </a:lnTo>
                  <a:lnTo>
                    <a:pt x="219" y="5"/>
                  </a:lnTo>
                  <a:lnTo>
                    <a:pt x="205" y="0"/>
                  </a:lnTo>
                  <a:lnTo>
                    <a:pt x="187" y="7"/>
                  </a:lnTo>
                  <a:lnTo>
                    <a:pt x="177" y="9"/>
                  </a:lnTo>
                  <a:lnTo>
                    <a:pt x="150" y="5"/>
                  </a:lnTo>
                  <a:lnTo>
                    <a:pt x="121" y="5"/>
                  </a:lnTo>
                  <a:lnTo>
                    <a:pt x="100" y="9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40" y="15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" name="Freeform 76"/>
            <p:cNvSpPr>
              <a:spLocks noChangeAspect="1"/>
            </p:cNvSpPr>
            <p:nvPr/>
          </p:nvSpPr>
          <p:spPr bwMode="auto">
            <a:xfrm>
              <a:off x="3068970" y="3035381"/>
              <a:ext cx="738885" cy="700615"/>
            </a:xfrm>
            <a:custGeom>
              <a:avLst/>
              <a:gdLst>
                <a:gd name="T0" fmla="*/ 194 w 361"/>
                <a:gd name="T1" fmla="*/ 0 h 325"/>
                <a:gd name="T2" fmla="*/ 165 w 361"/>
                <a:gd name="T3" fmla="*/ 20 h 325"/>
                <a:gd name="T4" fmla="*/ 130 w 361"/>
                <a:gd name="T5" fmla="*/ 5 h 325"/>
                <a:gd name="T6" fmla="*/ 92 w 361"/>
                <a:gd name="T7" fmla="*/ 7 h 325"/>
                <a:gd name="T8" fmla="*/ 63 w 361"/>
                <a:gd name="T9" fmla="*/ 16 h 325"/>
                <a:gd name="T10" fmla="*/ 44 w 361"/>
                <a:gd name="T11" fmla="*/ 7 h 325"/>
                <a:gd name="T12" fmla="*/ 22 w 361"/>
                <a:gd name="T13" fmla="*/ 14 h 325"/>
                <a:gd name="T14" fmla="*/ 22 w 361"/>
                <a:gd name="T15" fmla="*/ 40 h 325"/>
                <a:gd name="T16" fmla="*/ 0 w 361"/>
                <a:gd name="T17" fmla="*/ 65 h 325"/>
                <a:gd name="T18" fmla="*/ 12 w 361"/>
                <a:gd name="T19" fmla="*/ 111 h 325"/>
                <a:gd name="T20" fmla="*/ 29 w 361"/>
                <a:gd name="T21" fmla="*/ 135 h 325"/>
                <a:gd name="T22" fmla="*/ 6 w 361"/>
                <a:gd name="T23" fmla="*/ 150 h 325"/>
                <a:gd name="T24" fmla="*/ 22 w 361"/>
                <a:gd name="T25" fmla="*/ 171 h 325"/>
                <a:gd name="T26" fmla="*/ 55 w 361"/>
                <a:gd name="T27" fmla="*/ 157 h 325"/>
                <a:gd name="T28" fmla="*/ 98 w 361"/>
                <a:gd name="T29" fmla="*/ 164 h 325"/>
                <a:gd name="T30" fmla="*/ 87 w 361"/>
                <a:gd name="T31" fmla="*/ 189 h 325"/>
                <a:gd name="T32" fmla="*/ 103 w 361"/>
                <a:gd name="T33" fmla="*/ 208 h 325"/>
                <a:gd name="T34" fmla="*/ 119 w 361"/>
                <a:gd name="T35" fmla="*/ 191 h 325"/>
                <a:gd name="T36" fmla="*/ 159 w 361"/>
                <a:gd name="T37" fmla="*/ 196 h 325"/>
                <a:gd name="T38" fmla="*/ 191 w 361"/>
                <a:gd name="T39" fmla="*/ 223 h 325"/>
                <a:gd name="T40" fmla="*/ 217 w 361"/>
                <a:gd name="T41" fmla="*/ 253 h 325"/>
                <a:gd name="T42" fmla="*/ 202 w 361"/>
                <a:gd name="T43" fmla="*/ 272 h 325"/>
                <a:gd name="T44" fmla="*/ 214 w 361"/>
                <a:gd name="T45" fmla="*/ 290 h 325"/>
                <a:gd name="T46" fmla="*/ 243 w 361"/>
                <a:gd name="T47" fmla="*/ 312 h 325"/>
                <a:gd name="T48" fmla="*/ 269 w 361"/>
                <a:gd name="T49" fmla="*/ 324 h 325"/>
                <a:gd name="T50" fmla="*/ 292 w 361"/>
                <a:gd name="T51" fmla="*/ 324 h 325"/>
                <a:gd name="T52" fmla="*/ 339 w 361"/>
                <a:gd name="T53" fmla="*/ 316 h 325"/>
                <a:gd name="T54" fmla="*/ 348 w 361"/>
                <a:gd name="T55" fmla="*/ 305 h 325"/>
                <a:gd name="T56" fmla="*/ 360 w 361"/>
                <a:gd name="T57" fmla="*/ 285 h 325"/>
                <a:gd name="T58" fmla="*/ 353 w 361"/>
                <a:gd name="T59" fmla="*/ 250 h 325"/>
                <a:gd name="T60" fmla="*/ 303 w 361"/>
                <a:gd name="T61" fmla="*/ 191 h 325"/>
                <a:gd name="T62" fmla="*/ 321 w 361"/>
                <a:gd name="T63" fmla="*/ 159 h 325"/>
                <a:gd name="T64" fmla="*/ 303 w 361"/>
                <a:gd name="T65" fmla="*/ 130 h 325"/>
                <a:gd name="T66" fmla="*/ 339 w 361"/>
                <a:gd name="T67" fmla="*/ 111 h 325"/>
                <a:gd name="T68" fmla="*/ 356 w 361"/>
                <a:gd name="T69" fmla="*/ 93 h 325"/>
                <a:gd name="T70" fmla="*/ 327 w 361"/>
                <a:gd name="T71" fmla="*/ 91 h 325"/>
                <a:gd name="T72" fmla="*/ 298 w 361"/>
                <a:gd name="T73" fmla="*/ 76 h 325"/>
                <a:gd name="T74" fmla="*/ 301 w 361"/>
                <a:gd name="T75" fmla="*/ 64 h 325"/>
                <a:gd name="T76" fmla="*/ 290 w 361"/>
                <a:gd name="T77" fmla="*/ 49 h 325"/>
                <a:gd name="T78" fmla="*/ 269 w 361"/>
                <a:gd name="T79" fmla="*/ 56 h 325"/>
                <a:gd name="T80" fmla="*/ 238 w 361"/>
                <a:gd name="T81" fmla="*/ 10 h 325"/>
                <a:gd name="T82" fmla="*/ 212 w 361"/>
                <a:gd name="T83" fmla="*/ 0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1"/>
                <a:gd name="T127" fmla="*/ 0 h 325"/>
                <a:gd name="T128" fmla="*/ 361 w 361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1" h="325">
                  <a:moveTo>
                    <a:pt x="212" y="0"/>
                  </a:moveTo>
                  <a:lnTo>
                    <a:pt x="194" y="0"/>
                  </a:lnTo>
                  <a:lnTo>
                    <a:pt x="183" y="14"/>
                  </a:lnTo>
                  <a:lnTo>
                    <a:pt x="165" y="20"/>
                  </a:lnTo>
                  <a:lnTo>
                    <a:pt x="144" y="16"/>
                  </a:lnTo>
                  <a:lnTo>
                    <a:pt x="130" y="5"/>
                  </a:lnTo>
                  <a:lnTo>
                    <a:pt x="113" y="3"/>
                  </a:lnTo>
                  <a:lnTo>
                    <a:pt x="92" y="7"/>
                  </a:lnTo>
                  <a:lnTo>
                    <a:pt x="74" y="12"/>
                  </a:lnTo>
                  <a:lnTo>
                    <a:pt x="63" y="16"/>
                  </a:lnTo>
                  <a:lnTo>
                    <a:pt x="55" y="7"/>
                  </a:lnTo>
                  <a:lnTo>
                    <a:pt x="44" y="7"/>
                  </a:lnTo>
                  <a:lnTo>
                    <a:pt x="34" y="12"/>
                  </a:lnTo>
                  <a:lnTo>
                    <a:pt x="22" y="14"/>
                  </a:lnTo>
                  <a:lnTo>
                    <a:pt x="17" y="25"/>
                  </a:lnTo>
                  <a:lnTo>
                    <a:pt x="22" y="40"/>
                  </a:lnTo>
                  <a:lnTo>
                    <a:pt x="11" y="51"/>
                  </a:lnTo>
                  <a:lnTo>
                    <a:pt x="0" y="65"/>
                  </a:lnTo>
                  <a:lnTo>
                    <a:pt x="3" y="89"/>
                  </a:lnTo>
                  <a:lnTo>
                    <a:pt x="12" y="111"/>
                  </a:lnTo>
                  <a:lnTo>
                    <a:pt x="29" y="126"/>
                  </a:lnTo>
                  <a:lnTo>
                    <a:pt x="29" y="135"/>
                  </a:lnTo>
                  <a:lnTo>
                    <a:pt x="15" y="142"/>
                  </a:lnTo>
                  <a:lnTo>
                    <a:pt x="6" y="150"/>
                  </a:lnTo>
                  <a:lnTo>
                    <a:pt x="6" y="161"/>
                  </a:lnTo>
                  <a:lnTo>
                    <a:pt x="22" y="171"/>
                  </a:lnTo>
                  <a:lnTo>
                    <a:pt x="32" y="171"/>
                  </a:lnTo>
                  <a:lnTo>
                    <a:pt x="55" y="157"/>
                  </a:lnTo>
                  <a:lnTo>
                    <a:pt x="73" y="159"/>
                  </a:lnTo>
                  <a:lnTo>
                    <a:pt x="98" y="164"/>
                  </a:lnTo>
                  <a:lnTo>
                    <a:pt x="98" y="179"/>
                  </a:lnTo>
                  <a:lnTo>
                    <a:pt x="87" y="189"/>
                  </a:lnTo>
                  <a:lnTo>
                    <a:pt x="92" y="199"/>
                  </a:lnTo>
                  <a:lnTo>
                    <a:pt x="103" y="208"/>
                  </a:lnTo>
                  <a:lnTo>
                    <a:pt x="116" y="194"/>
                  </a:lnTo>
                  <a:lnTo>
                    <a:pt x="119" y="191"/>
                  </a:lnTo>
                  <a:lnTo>
                    <a:pt x="139" y="203"/>
                  </a:lnTo>
                  <a:lnTo>
                    <a:pt x="159" y="196"/>
                  </a:lnTo>
                  <a:lnTo>
                    <a:pt x="177" y="199"/>
                  </a:lnTo>
                  <a:lnTo>
                    <a:pt x="191" y="223"/>
                  </a:lnTo>
                  <a:lnTo>
                    <a:pt x="206" y="238"/>
                  </a:lnTo>
                  <a:lnTo>
                    <a:pt x="217" y="253"/>
                  </a:lnTo>
                  <a:lnTo>
                    <a:pt x="214" y="260"/>
                  </a:lnTo>
                  <a:lnTo>
                    <a:pt x="202" y="272"/>
                  </a:lnTo>
                  <a:lnTo>
                    <a:pt x="206" y="285"/>
                  </a:lnTo>
                  <a:lnTo>
                    <a:pt x="214" y="290"/>
                  </a:lnTo>
                  <a:lnTo>
                    <a:pt x="230" y="297"/>
                  </a:lnTo>
                  <a:lnTo>
                    <a:pt x="243" y="312"/>
                  </a:lnTo>
                  <a:lnTo>
                    <a:pt x="256" y="321"/>
                  </a:lnTo>
                  <a:lnTo>
                    <a:pt x="269" y="324"/>
                  </a:lnTo>
                  <a:lnTo>
                    <a:pt x="277" y="316"/>
                  </a:lnTo>
                  <a:lnTo>
                    <a:pt x="292" y="324"/>
                  </a:lnTo>
                  <a:lnTo>
                    <a:pt x="319" y="324"/>
                  </a:lnTo>
                  <a:lnTo>
                    <a:pt x="339" y="316"/>
                  </a:lnTo>
                  <a:lnTo>
                    <a:pt x="337" y="320"/>
                  </a:lnTo>
                  <a:lnTo>
                    <a:pt x="348" y="305"/>
                  </a:lnTo>
                  <a:lnTo>
                    <a:pt x="353" y="295"/>
                  </a:lnTo>
                  <a:lnTo>
                    <a:pt x="360" y="285"/>
                  </a:lnTo>
                  <a:lnTo>
                    <a:pt x="360" y="268"/>
                  </a:lnTo>
                  <a:lnTo>
                    <a:pt x="353" y="250"/>
                  </a:lnTo>
                  <a:lnTo>
                    <a:pt x="339" y="221"/>
                  </a:lnTo>
                  <a:lnTo>
                    <a:pt x="303" y="191"/>
                  </a:lnTo>
                  <a:lnTo>
                    <a:pt x="310" y="174"/>
                  </a:lnTo>
                  <a:lnTo>
                    <a:pt x="321" y="159"/>
                  </a:lnTo>
                  <a:lnTo>
                    <a:pt x="298" y="139"/>
                  </a:lnTo>
                  <a:lnTo>
                    <a:pt x="303" y="130"/>
                  </a:lnTo>
                  <a:lnTo>
                    <a:pt x="324" y="130"/>
                  </a:lnTo>
                  <a:lnTo>
                    <a:pt x="339" y="111"/>
                  </a:lnTo>
                  <a:lnTo>
                    <a:pt x="345" y="104"/>
                  </a:lnTo>
                  <a:lnTo>
                    <a:pt x="356" y="93"/>
                  </a:lnTo>
                  <a:lnTo>
                    <a:pt x="339" y="85"/>
                  </a:lnTo>
                  <a:lnTo>
                    <a:pt x="327" y="91"/>
                  </a:lnTo>
                  <a:lnTo>
                    <a:pt x="303" y="80"/>
                  </a:lnTo>
                  <a:lnTo>
                    <a:pt x="298" y="76"/>
                  </a:lnTo>
                  <a:lnTo>
                    <a:pt x="301" y="69"/>
                  </a:lnTo>
                  <a:lnTo>
                    <a:pt x="301" y="64"/>
                  </a:lnTo>
                  <a:lnTo>
                    <a:pt x="303" y="56"/>
                  </a:lnTo>
                  <a:lnTo>
                    <a:pt x="290" y="49"/>
                  </a:lnTo>
                  <a:lnTo>
                    <a:pt x="277" y="54"/>
                  </a:lnTo>
                  <a:lnTo>
                    <a:pt x="269" y="56"/>
                  </a:lnTo>
                  <a:lnTo>
                    <a:pt x="235" y="25"/>
                  </a:lnTo>
                  <a:lnTo>
                    <a:pt x="238" y="10"/>
                  </a:lnTo>
                  <a:lnTo>
                    <a:pt x="230" y="3"/>
                  </a:lnTo>
                  <a:lnTo>
                    <a:pt x="212" y="0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" name="Freeform 78"/>
            <p:cNvSpPr>
              <a:spLocks noChangeAspect="1"/>
            </p:cNvSpPr>
            <p:nvPr/>
          </p:nvSpPr>
          <p:spPr bwMode="auto">
            <a:xfrm>
              <a:off x="1458685" y="1293255"/>
              <a:ext cx="1268943" cy="680767"/>
            </a:xfrm>
            <a:custGeom>
              <a:avLst/>
              <a:gdLst/>
              <a:ahLst/>
              <a:cxnLst>
                <a:cxn ang="0">
                  <a:pos x="595" y="260"/>
                </a:cxn>
                <a:cxn ang="0">
                  <a:pos x="575" y="221"/>
                </a:cxn>
                <a:cxn ang="0">
                  <a:pos x="554" y="191"/>
                </a:cxn>
                <a:cxn ang="0">
                  <a:pos x="544" y="169"/>
                </a:cxn>
                <a:cxn ang="0">
                  <a:pos x="554" y="144"/>
                </a:cxn>
                <a:cxn ang="0">
                  <a:pos x="551" y="112"/>
                </a:cxn>
                <a:cxn ang="0">
                  <a:pos x="551" y="93"/>
                </a:cxn>
                <a:cxn ang="0">
                  <a:pos x="521" y="71"/>
                </a:cxn>
                <a:cxn ang="0">
                  <a:pos x="490" y="71"/>
                </a:cxn>
                <a:cxn ang="0">
                  <a:pos x="469" y="80"/>
                </a:cxn>
                <a:cxn ang="0">
                  <a:pos x="424" y="75"/>
                </a:cxn>
                <a:cxn ang="0">
                  <a:pos x="389" y="64"/>
                </a:cxn>
                <a:cxn ang="0">
                  <a:pos x="362" y="60"/>
                </a:cxn>
                <a:cxn ang="0">
                  <a:pos x="307" y="64"/>
                </a:cxn>
                <a:cxn ang="0">
                  <a:pos x="273" y="47"/>
                </a:cxn>
                <a:cxn ang="0">
                  <a:pos x="249" y="56"/>
                </a:cxn>
                <a:cxn ang="0">
                  <a:pos x="229" y="45"/>
                </a:cxn>
                <a:cxn ang="0">
                  <a:pos x="195" y="45"/>
                </a:cxn>
                <a:cxn ang="0">
                  <a:pos x="158" y="21"/>
                </a:cxn>
                <a:cxn ang="0">
                  <a:pos x="122" y="10"/>
                </a:cxn>
                <a:cxn ang="0">
                  <a:pos x="93" y="7"/>
                </a:cxn>
                <a:cxn ang="0">
                  <a:pos x="67" y="0"/>
                </a:cxn>
                <a:cxn ang="0">
                  <a:pos x="52" y="12"/>
                </a:cxn>
                <a:cxn ang="0">
                  <a:pos x="47" y="56"/>
                </a:cxn>
                <a:cxn ang="0">
                  <a:pos x="33" y="80"/>
                </a:cxn>
                <a:cxn ang="0">
                  <a:pos x="11" y="105"/>
                </a:cxn>
                <a:cxn ang="0">
                  <a:pos x="15" y="122"/>
                </a:cxn>
                <a:cxn ang="0">
                  <a:pos x="47" y="127"/>
                </a:cxn>
                <a:cxn ang="0">
                  <a:pos x="61" y="154"/>
                </a:cxn>
                <a:cxn ang="0">
                  <a:pos x="90" y="165"/>
                </a:cxn>
                <a:cxn ang="0">
                  <a:pos x="94" y="194"/>
                </a:cxn>
                <a:cxn ang="0">
                  <a:pos x="112" y="210"/>
                </a:cxn>
                <a:cxn ang="0">
                  <a:pos x="127" y="199"/>
                </a:cxn>
                <a:cxn ang="0">
                  <a:pos x="143" y="179"/>
                </a:cxn>
                <a:cxn ang="0">
                  <a:pos x="154" y="181"/>
                </a:cxn>
                <a:cxn ang="0">
                  <a:pos x="188" y="196"/>
                </a:cxn>
                <a:cxn ang="0">
                  <a:pos x="234" y="203"/>
                </a:cxn>
                <a:cxn ang="0">
                  <a:pos x="276" y="223"/>
                </a:cxn>
                <a:cxn ang="0">
                  <a:pos x="302" y="241"/>
                </a:cxn>
                <a:cxn ang="0">
                  <a:pos x="338" y="241"/>
                </a:cxn>
                <a:cxn ang="0">
                  <a:pos x="367" y="256"/>
                </a:cxn>
                <a:cxn ang="0">
                  <a:pos x="397" y="256"/>
                </a:cxn>
                <a:cxn ang="0">
                  <a:pos x="426" y="256"/>
                </a:cxn>
                <a:cxn ang="0">
                  <a:pos x="447" y="260"/>
                </a:cxn>
                <a:cxn ang="0">
                  <a:pos x="447" y="284"/>
                </a:cxn>
                <a:cxn ang="0">
                  <a:pos x="476" y="291"/>
                </a:cxn>
                <a:cxn ang="0">
                  <a:pos x="496" y="309"/>
                </a:cxn>
                <a:cxn ang="0">
                  <a:pos x="515" y="309"/>
                </a:cxn>
                <a:cxn ang="0">
                  <a:pos x="524" y="287"/>
                </a:cxn>
                <a:cxn ang="0">
                  <a:pos x="554" y="287"/>
                </a:cxn>
                <a:cxn ang="0">
                  <a:pos x="583" y="296"/>
                </a:cxn>
                <a:cxn ang="0">
                  <a:pos x="603" y="304"/>
                </a:cxn>
                <a:cxn ang="0">
                  <a:pos x="620" y="287"/>
                </a:cxn>
              </a:cxnLst>
              <a:rect l="0" t="0" r="r" b="b"/>
              <a:pathLst>
                <a:path w="621" h="317">
                  <a:moveTo>
                    <a:pt x="614" y="271"/>
                  </a:moveTo>
                  <a:lnTo>
                    <a:pt x="595" y="260"/>
                  </a:lnTo>
                  <a:lnTo>
                    <a:pt x="586" y="247"/>
                  </a:lnTo>
                  <a:lnTo>
                    <a:pt x="575" y="221"/>
                  </a:lnTo>
                  <a:lnTo>
                    <a:pt x="568" y="210"/>
                  </a:lnTo>
                  <a:lnTo>
                    <a:pt x="554" y="191"/>
                  </a:lnTo>
                  <a:lnTo>
                    <a:pt x="544" y="181"/>
                  </a:lnTo>
                  <a:lnTo>
                    <a:pt x="544" y="169"/>
                  </a:lnTo>
                  <a:lnTo>
                    <a:pt x="557" y="159"/>
                  </a:lnTo>
                  <a:lnTo>
                    <a:pt x="554" y="144"/>
                  </a:lnTo>
                  <a:lnTo>
                    <a:pt x="554" y="124"/>
                  </a:lnTo>
                  <a:lnTo>
                    <a:pt x="551" y="112"/>
                  </a:lnTo>
                  <a:lnTo>
                    <a:pt x="559" y="104"/>
                  </a:lnTo>
                  <a:lnTo>
                    <a:pt x="551" y="93"/>
                  </a:lnTo>
                  <a:lnTo>
                    <a:pt x="536" y="73"/>
                  </a:lnTo>
                  <a:lnTo>
                    <a:pt x="521" y="71"/>
                  </a:lnTo>
                  <a:lnTo>
                    <a:pt x="502" y="65"/>
                  </a:lnTo>
                  <a:lnTo>
                    <a:pt x="490" y="71"/>
                  </a:lnTo>
                  <a:lnTo>
                    <a:pt x="482" y="78"/>
                  </a:lnTo>
                  <a:lnTo>
                    <a:pt x="469" y="80"/>
                  </a:lnTo>
                  <a:lnTo>
                    <a:pt x="458" y="75"/>
                  </a:lnTo>
                  <a:lnTo>
                    <a:pt x="424" y="75"/>
                  </a:lnTo>
                  <a:lnTo>
                    <a:pt x="403" y="69"/>
                  </a:lnTo>
                  <a:lnTo>
                    <a:pt x="389" y="64"/>
                  </a:lnTo>
                  <a:lnTo>
                    <a:pt x="377" y="53"/>
                  </a:lnTo>
                  <a:lnTo>
                    <a:pt x="362" y="60"/>
                  </a:lnTo>
                  <a:lnTo>
                    <a:pt x="338" y="60"/>
                  </a:lnTo>
                  <a:lnTo>
                    <a:pt x="307" y="64"/>
                  </a:lnTo>
                  <a:lnTo>
                    <a:pt x="291" y="60"/>
                  </a:lnTo>
                  <a:lnTo>
                    <a:pt x="273" y="47"/>
                  </a:lnTo>
                  <a:lnTo>
                    <a:pt x="262" y="53"/>
                  </a:lnTo>
                  <a:lnTo>
                    <a:pt x="249" y="56"/>
                  </a:lnTo>
                  <a:lnTo>
                    <a:pt x="234" y="49"/>
                  </a:lnTo>
                  <a:lnTo>
                    <a:pt x="229" y="45"/>
                  </a:lnTo>
                  <a:lnTo>
                    <a:pt x="211" y="47"/>
                  </a:lnTo>
                  <a:lnTo>
                    <a:pt x="195" y="45"/>
                  </a:lnTo>
                  <a:lnTo>
                    <a:pt x="181" y="36"/>
                  </a:lnTo>
                  <a:lnTo>
                    <a:pt x="158" y="21"/>
                  </a:lnTo>
                  <a:lnTo>
                    <a:pt x="136" y="7"/>
                  </a:lnTo>
                  <a:lnTo>
                    <a:pt x="122" y="10"/>
                  </a:lnTo>
                  <a:lnTo>
                    <a:pt x="105" y="14"/>
                  </a:lnTo>
                  <a:lnTo>
                    <a:pt x="93" y="7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6" y="7"/>
                  </a:lnTo>
                  <a:lnTo>
                    <a:pt x="52" y="12"/>
                  </a:lnTo>
                  <a:lnTo>
                    <a:pt x="52" y="34"/>
                  </a:lnTo>
                  <a:lnTo>
                    <a:pt x="47" y="56"/>
                  </a:lnTo>
                  <a:lnTo>
                    <a:pt x="41" y="71"/>
                  </a:lnTo>
                  <a:lnTo>
                    <a:pt x="33" y="80"/>
                  </a:lnTo>
                  <a:lnTo>
                    <a:pt x="23" y="95"/>
                  </a:lnTo>
                  <a:lnTo>
                    <a:pt x="11" y="105"/>
                  </a:lnTo>
                  <a:lnTo>
                    <a:pt x="0" y="112"/>
                  </a:lnTo>
                  <a:lnTo>
                    <a:pt x="15" y="122"/>
                  </a:lnTo>
                  <a:lnTo>
                    <a:pt x="29" y="124"/>
                  </a:lnTo>
                  <a:lnTo>
                    <a:pt x="47" y="127"/>
                  </a:lnTo>
                  <a:lnTo>
                    <a:pt x="44" y="147"/>
                  </a:lnTo>
                  <a:lnTo>
                    <a:pt x="61" y="154"/>
                  </a:lnTo>
                  <a:lnTo>
                    <a:pt x="85" y="162"/>
                  </a:lnTo>
                  <a:lnTo>
                    <a:pt x="90" y="165"/>
                  </a:lnTo>
                  <a:lnTo>
                    <a:pt x="93" y="174"/>
                  </a:lnTo>
                  <a:lnTo>
                    <a:pt x="94" y="194"/>
                  </a:lnTo>
                  <a:lnTo>
                    <a:pt x="99" y="206"/>
                  </a:lnTo>
                  <a:lnTo>
                    <a:pt x="112" y="210"/>
                  </a:lnTo>
                  <a:lnTo>
                    <a:pt x="125" y="208"/>
                  </a:lnTo>
                  <a:lnTo>
                    <a:pt x="127" y="199"/>
                  </a:lnTo>
                  <a:lnTo>
                    <a:pt x="127" y="188"/>
                  </a:lnTo>
                  <a:lnTo>
                    <a:pt x="143" y="179"/>
                  </a:lnTo>
                  <a:lnTo>
                    <a:pt x="148" y="174"/>
                  </a:lnTo>
                  <a:lnTo>
                    <a:pt x="154" y="181"/>
                  </a:lnTo>
                  <a:lnTo>
                    <a:pt x="169" y="191"/>
                  </a:lnTo>
                  <a:lnTo>
                    <a:pt x="188" y="196"/>
                  </a:lnTo>
                  <a:lnTo>
                    <a:pt x="215" y="201"/>
                  </a:lnTo>
                  <a:lnTo>
                    <a:pt x="234" y="203"/>
                  </a:lnTo>
                  <a:lnTo>
                    <a:pt x="262" y="212"/>
                  </a:lnTo>
                  <a:lnTo>
                    <a:pt x="276" y="223"/>
                  </a:lnTo>
                  <a:lnTo>
                    <a:pt x="292" y="238"/>
                  </a:lnTo>
                  <a:lnTo>
                    <a:pt x="302" y="241"/>
                  </a:lnTo>
                  <a:lnTo>
                    <a:pt x="325" y="241"/>
                  </a:lnTo>
                  <a:lnTo>
                    <a:pt x="338" y="241"/>
                  </a:lnTo>
                  <a:lnTo>
                    <a:pt x="353" y="252"/>
                  </a:lnTo>
                  <a:lnTo>
                    <a:pt x="367" y="256"/>
                  </a:lnTo>
                  <a:lnTo>
                    <a:pt x="385" y="252"/>
                  </a:lnTo>
                  <a:lnTo>
                    <a:pt x="397" y="256"/>
                  </a:lnTo>
                  <a:lnTo>
                    <a:pt x="406" y="256"/>
                  </a:lnTo>
                  <a:lnTo>
                    <a:pt x="426" y="256"/>
                  </a:lnTo>
                  <a:lnTo>
                    <a:pt x="432" y="250"/>
                  </a:lnTo>
                  <a:lnTo>
                    <a:pt x="447" y="260"/>
                  </a:lnTo>
                  <a:lnTo>
                    <a:pt x="447" y="269"/>
                  </a:lnTo>
                  <a:lnTo>
                    <a:pt x="447" y="284"/>
                  </a:lnTo>
                  <a:lnTo>
                    <a:pt x="455" y="289"/>
                  </a:lnTo>
                  <a:lnTo>
                    <a:pt x="476" y="291"/>
                  </a:lnTo>
                  <a:lnTo>
                    <a:pt x="486" y="301"/>
                  </a:lnTo>
                  <a:lnTo>
                    <a:pt x="496" y="309"/>
                  </a:lnTo>
                  <a:lnTo>
                    <a:pt x="504" y="316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4" y="287"/>
                  </a:lnTo>
                  <a:lnTo>
                    <a:pt x="537" y="290"/>
                  </a:lnTo>
                  <a:lnTo>
                    <a:pt x="554" y="287"/>
                  </a:lnTo>
                  <a:lnTo>
                    <a:pt x="565" y="287"/>
                  </a:lnTo>
                  <a:lnTo>
                    <a:pt x="583" y="296"/>
                  </a:lnTo>
                  <a:lnTo>
                    <a:pt x="595" y="304"/>
                  </a:lnTo>
                  <a:lnTo>
                    <a:pt x="603" y="304"/>
                  </a:lnTo>
                  <a:lnTo>
                    <a:pt x="614" y="295"/>
                  </a:lnTo>
                  <a:lnTo>
                    <a:pt x="620" y="287"/>
                  </a:lnTo>
                  <a:lnTo>
                    <a:pt x="614" y="271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" name="Freeform 79"/>
            <p:cNvSpPr>
              <a:spLocks noChangeAspect="1"/>
            </p:cNvSpPr>
            <p:nvPr/>
          </p:nvSpPr>
          <p:spPr bwMode="auto">
            <a:xfrm>
              <a:off x="1220240" y="627811"/>
              <a:ext cx="1003543" cy="884340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90" y="110"/>
                </a:cxn>
                <a:cxn ang="0">
                  <a:pos x="99" y="138"/>
                </a:cxn>
                <a:cxn ang="0">
                  <a:pos x="136" y="106"/>
                </a:cxn>
                <a:cxn ang="0">
                  <a:pos x="169" y="80"/>
                </a:cxn>
                <a:cxn ang="0">
                  <a:pos x="188" y="18"/>
                </a:cxn>
                <a:cxn ang="0">
                  <a:pos x="214" y="28"/>
                </a:cxn>
                <a:cxn ang="0">
                  <a:pos x="237" y="64"/>
                </a:cxn>
                <a:cxn ang="0">
                  <a:pos x="276" y="55"/>
                </a:cxn>
                <a:cxn ang="0">
                  <a:pos x="295" y="40"/>
                </a:cxn>
                <a:cxn ang="0">
                  <a:pos x="333" y="0"/>
                </a:cxn>
                <a:cxn ang="0">
                  <a:pos x="369" y="33"/>
                </a:cxn>
                <a:cxn ang="0">
                  <a:pos x="389" y="62"/>
                </a:cxn>
                <a:cxn ang="0">
                  <a:pos x="383" y="114"/>
                </a:cxn>
                <a:cxn ang="0">
                  <a:pos x="376" y="167"/>
                </a:cxn>
                <a:cxn ang="0">
                  <a:pos x="391" y="204"/>
                </a:cxn>
                <a:cxn ang="0">
                  <a:pos x="427" y="189"/>
                </a:cxn>
                <a:cxn ang="0">
                  <a:pos x="429" y="234"/>
                </a:cxn>
                <a:cxn ang="0">
                  <a:pos x="398" y="264"/>
                </a:cxn>
                <a:cxn ang="0">
                  <a:pos x="412" y="300"/>
                </a:cxn>
                <a:cxn ang="0">
                  <a:pos x="427" y="302"/>
                </a:cxn>
                <a:cxn ang="0">
                  <a:pos x="452" y="337"/>
                </a:cxn>
                <a:cxn ang="0">
                  <a:pos x="480" y="363"/>
                </a:cxn>
                <a:cxn ang="0">
                  <a:pos x="438" y="374"/>
                </a:cxn>
                <a:cxn ang="0">
                  <a:pos x="386" y="361"/>
                </a:cxn>
                <a:cxn ang="0">
                  <a:pos x="354" y="368"/>
                </a:cxn>
                <a:cxn ang="0">
                  <a:pos x="322" y="361"/>
                </a:cxn>
                <a:cxn ang="0">
                  <a:pos x="264" y="335"/>
                </a:cxn>
                <a:cxn ang="0">
                  <a:pos x="229" y="326"/>
                </a:cxn>
                <a:cxn ang="0">
                  <a:pos x="192" y="313"/>
                </a:cxn>
                <a:cxn ang="0">
                  <a:pos x="169" y="322"/>
                </a:cxn>
                <a:cxn ang="0">
                  <a:pos x="164" y="357"/>
                </a:cxn>
                <a:cxn ang="0">
                  <a:pos x="143" y="395"/>
                </a:cxn>
                <a:cxn ang="0">
                  <a:pos x="125" y="405"/>
                </a:cxn>
                <a:cxn ang="0">
                  <a:pos x="75" y="337"/>
                </a:cxn>
                <a:cxn ang="0">
                  <a:pos x="41" y="315"/>
                </a:cxn>
                <a:cxn ang="0">
                  <a:pos x="18" y="309"/>
                </a:cxn>
                <a:cxn ang="0">
                  <a:pos x="11" y="273"/>
                </a:cxn>
                <a:cxn ang="0">
                  <a:pos x="6" y="258"/>
                </a:cxn>
                <a:cxn ang="0">
                  <a:pos x="34" y="249"/>
                </a:cxn>
                <a:cxn ang="0">
                  <a:pos x="64" y="241"/>
                </a:cxn>
                <a:cxn ang="0">
                  <a:pos x="41" y="209"/>
                </a:cxn>
                <a:cxn ang="0">
                  <a:pos x="21" y="167"/>
                </a:cxn>
                <a:cxn ang="0">
                  <a:pos x="21" y="135"/>
                </a:cxn>
                <a:cxn ang="0">
                  <a:pos x="21" y="119"/>
                </a:cxn>
                <a:cxn ang="0">
                  <a:pos x="52" y="106"/>
                </a:cxn>
                <a:cxn ang="0">
                  <a:pos x="61" y="75"/>
                </a:cxn>
              </a:cxnLst>
              <a:rect l="0" t="0" r="r" b="b"/>
              <a:pathLst>
                <a:path w="491" h="411">
                  <a:moveTo>
                    <a:pt x="61" y="75"/>
                  </a:moveTo>
                  <a:lnTo>
                    <a:pt x="81" y="75"/>
                  </a:lnTo>
                  <a:lnTo>
                    <a:pt x="96" y="84"/>
                  </a:lnTo>
                  <a:lnTo>
                    <a:pt x="96" y="91"/>
                  </a:lnTo>
                  <a:lnTo>
                    <a:pt x="96" y="101"/>
                  </a:lnTo>
                  <a:lnTo>
                    <a:pt x="90" y="110"/>
                  </a:lnTo>
                  <a:lnTo>
                    <a:pt x="81" y="114"/>
                  </a:lnTo>
                  <a:lnTo>
                    <a:pt x="88" y="128"/>
                  </a:lnTo>
                  <a:lnTo>
                    <a:pt x="99" y="138"/>
                  </a:lnTo>
                  <a:lnTo>
                    <a:pt x="114" y="125"/>
                  </a:lnTo>
                  <a:lnTo>
                    <a:pt x="122" y="119"/>
                  </a:lnTo>
                  <a:lnTo>
                    <a:pt x="136" y="106"/>
                  </a:lnTo>
                  <a:lnTo>
                    <a:pt x="136" y="95"/>
                  </a:lnTo>
                  <a:lnTo>
                    <a:pt x="148" y="88"/>
                  </a:lnTo>
                  <a:lnTo>
                    <a:pt x="169" y="80"/>
                  </a:lnTo>
                  <a:lnTo>
                    <a:pt x="182" y="62"/>
                  </a:lnTo>
                  <a:lnTo>
                    <a:pt x="186" y="55"/>
                  </a:lnTo>
                  <a:lnTo>
                    <a:pt x="188" y="18"/>
                  </a:lnTo>
                  <a:lnTo>
                    <a:pt x="200" y="13"/>
                  </a:lnTo>
                  <a:lnTo>
                    <a:pt x="214" y="15"/>
                  </a:lnTo>
                  <a:lnTo>
                    <a:pt x="214" y="28"/>
                  </a:lnTo>
                  <a:lnTo>
                    <a:pt x="211" y="48"/>
                  </a:lnTo>
                  <a:lnTo>
                    <a:pt x="226" y="57"/>
                  </a:lnTo>
                  <a:lnTo>
                    <a:pt x="237" y="64"/>
                  </a:lnTo>
                  <a:lnTo>
                    <a:pt x="240" y="72"/>
                  </a:lnTo>
                  <a:lnTo>
                    <a:pt x="253" y="77"/>
                  </a:lnTo>
                  <a:lnTo>
                    <a:pt x="276" y="55"/>
                  </a:lnTo>
                  <a:lnTo>
                    <a:pt x="290" y="60"/>
                  </a:lnTo>
                  <a:lnTo>
                    <a:pt x="300" y="49"/>
                  </a:lnTo>
                  <a:lnTo>
                    <a:pt x="295" y="40"/>
                  </a:lnTo>
                  <a:lnTo>
                    <a:pt x="311" y="15"/>
                  </a:lnTo>
                  <a:lnTo>
                    <a:pt x="318" y="4"/>
                  </a:lnTo>
                  <a:lnTo>
                    <a:pt x="333" y="0"/>
                  </a:lnTo>
                  <a:lnTo>
                    <a:pt x="347" y="4"/>
                  </a:lnTo>
                  <a:lnTo>
                    <a:pt x="357" y="20"/>
                  </a:lnTo>
                  <a:lnTo>
                    <a:pt x="369" y="33"/>
                  </a:lnTo>
                  <a:lnTo>
                    <a:pt x="386" y="42"/>
                  </a:lnTo>
                  <a:lnTo>
                    <a:pt x="391" y="49"/>
                  </a:lnTo>
                  <a:lnTo>
                    <a:pt x="389" y="62"/>
                  </a:lnTo>
                  <a:lnTo>
                    <a:pt x="389" y="86"/>
                  </a:lnTo>
                  <a:lnTo>
                    <a:pt x="389" y="99"/>
                  </a:lnTo>
                  <a:lnTo>
                    <a:pt x="383" y="114"/>
                  </a:lnTo>
                  <a:lnTo>
                    <a:pt x="383" y="128"/>
                  </a:lnTo>
                  <a:lnTo>
                    <a:pt x="376" y="143"/>
                  </a:lnTo>
                  <a:lnTo>
                    <a:pt x="376" y="167"/>
                  </a:lnTo>
                  <a:lnTo>
                    <a:pt x="376" y="182"/>
                  </a:lnTo>
                  <a:lnTo>
                    <a:pt x="383" y="200"/>
                  </a:lnTo>
                  <a:lnTo>
                    <a:pt x="391" y="204"/>
                  </a:lnTo>
                  <a:lnTo>
                    <a:pt x="405" y="194"/>
                  </a:lnTo>
                  <a:lnTo>
                    <a:pt x="415" y="182"/>
                  </a:lnTo>
                  <a:lnTo>
                    <a:pt x="427" y="189"/>
                  </a:lnTo>
                  <a:lnTo>
                    <a:pt x="423" y="201"/>
                  </a:lnTo>
                  <a:lnTo>
                    <a:pt x="427" y="224"/>
                  </a:lnTo>
                  <a:lnTo>
                    <a:pt x="429" y="234"/>
                  </a:lnTo>
                  <a:lnTo>
                    <a:pt x="420" y="239"/>
                  </a:lnTo>
                  <a:lnTo>
                    <a:pt x="405" y="251"/>
                  </a:lnTo>
                  <a:lnTo>
                    <a:pt x="398" y="264"/>
                  </a:lnTo>
                  <a:lnTo>
                    <a:pt x="394" y="276"/>
                  </a:lnTo>
                  <a:lnTo>
                    <a:pt x="400" y="293"/>
                  </a:lnTo>
                  <a:lnTo>
                    <a:pt x="412" y="300"/>
                  </a:lnTo>
                  <a:lnTo>
                    <a:pt x="420" y="293"/>
                  </a:lnTo>
                  <a:lnTo>
                    <a:pt x="433" y="295"/>
                  </a:lnTo>
                  <a:lnTo>
                    <a:pt x="427" y="302"/>
                  </a:lnTo>
                  <a:lnTo>
                    <a:pt x="433" y="319"/>
                  </a:lnTo>
                  <a:lnTo>
                    <a:pt x="438" y="326"/>
                  </a:lnTo>
                  <a:lnTo>
                    <a:pt x="452" y="337"/>
                  </a:lnTo>
                  <a:lnTo>
                    <a:pt x="461" y="344"/>
                  </a:lnTo>
                  <a:lnTo>
                    <a:pt x="472" y="354"/>
                  </a:lnTo>
                  <a:lnTo>
                    <a:pt x="480" y="363"/>
                  </a:lnTo>
                  <a:lnTo>
                    <a:pt x="490" y="368"/>
                  </a:lnTo>
                  <a:lnTo>
                    <a:pt x="479" y="374"/>
                  </a:lnTo>
                  <a:lnTo>
                    <a:pt x="438" y="374"/>
                  </a:lnTo>
                  <a:lnTo>
                    <a:pt x="427" y="378"/>
                  </a:lnTo>
                  <a:lnTo>
                    <a:pt x="409" y="376"/>
                  </a:lnTo>
                  <a:lnTo>
                    <a:pt x="386" y="361"/>
                  </a:lnTo>
                  <a:lnTo>
                    <a:pt x="375" y="366"/>
                  </a:lnTo>
                  <a:lnTo>
                    <a:pt x="362" y="370"/>
                  </a:lnTo>
                  <a:lnTo>
                    <a:pt x="354" y="368"/>
                  </a:lnTo>
                  <a:lnTo>
                    <a:pt x="339" y="357"/>
                  </a:lnTo>
                  <a:lnTo>
                    <a:pt x="333" y="359"/>
                  </a:lnTo>
                  <a:lnTo>
                    <a:pt x="322" y="361"/>
                  </a:lnTo>
                  <a:lnTo>
                    <a:pt x="308" y="357"/>
                  </a:lnTo>
                  <a:lnTo>
                    <a:pt x="284" y="346"/>
                  </a:lnTo>
                  <a:lnTo>
                    <a:pt x="264" y="335"/>
                  </a:lnTo>
                  <a:lnTo>
                    <a:pt x="247" y="319"/>
                  </a:lnTo>
                  <a:lnTo>
                    <a:pt x="237" y="322"/>
                  </a:lnTo>
                  <a:lnTo>
                    <a:pt x="229" y="326"/>
                  </a:lnTo>
                  <a:lnTo>
                    <a:pt x="218" y="326"/>
                  </a:lnTo>
                  <a:lnTo>
                    <a:pt x="203" y="317"/>
                  </a:lnTo>
                  <a:lnTo>
                    <a:pt x="192" y="313"/>
                  </a:lnTo>
                  <a:lnTo>
                    <a:pt x="182" y="315"/>
                  </a:lnTo>
                  <a:lnTo>
                    <a:pt x="174" y="317"/>
                  </a:lnTo>
                  <a:lnTo>
                    <a:pt x="169" y="322"/>
                  </a:lnTo>
                  <a:lnTo>
                    <a:pt x="164" y="329"/>
                  </a:lnTo>
                  <a:lnTo>
                    <a:pt x="166" y="344"/>
                  </a:lnTo>
                  <a:lnTo>
                    <a:pt x="164" y="357"/>
                  </a:lnTo>
                  <a:lnTo>
                    <a:pt x="157" y="376"/>
                  </a:lnTo>
                  <a:lnTo>
                    <a:pt x="151" y="383"/>
                  </a:lnTo>
                  <a:lnTo>
                    <a:pt x="143" y="395"/>
                  </a:lnTo>
                  <a:lnTo>
                    <a:pt x="140" y="400"/>
                  </a:lnTo>
                  <a:lnTo>
                    <a:pt x="128" y="410"/>
                  </a:lnTo>
                  <a:lnTo>
                    <a:pt x="125" y="405"/>
                  </a:lnTo>
                  <a:lnTo>
                    <a:pt x="119" y="400"/>
                  </a:lnTo>
                  <a:lnTo>
                    <a:pt x="119" y="378"/>
                  </a:lnTo>
                  <a:lnTo>
                    <a:pt x="75" y="337"/>
                  </a:lnTo>
                  <a:lnTo>
                    <a:pt x="67" y="315"/>
                  </a:lnTo>
                  <a:lnTo>
                    <a:pt x="52" y="315"/>
                  </a:lnTo>
                  <a:lnTo>
                    <a:pt x="41" y="315"/>
                  </a:lnTo>
                  <a:lnTo>
                    <a:pt x="34" y="317"/>
                  </a:lnTo>
                  <a:lnTo>
                    <a:pt x="26" y="317"/>
                  </a:lnTo>
                  <a:lnTo>
                    <a:pt x="18" y="309"/>
                  </a:lnTo>
                  <a:lnTo>
                    <a:pt x="11" y="304"/>
                  </a:lnTo>
                  <a:lnTo>
                    <a:pt x="11" y="293"/>
                  </a:lnTo>
                  <a:lnTo>
                    <a:pt x="11" y="273"/>
                  </a:lnTo>
                  <a:lnTo>
                    <a:pt x="4" y="268"/>
                  </a:lnTo>
                  <a:lnTo>
                    <a:pt x="0" y="264"/>
                  </a:lnTo>
                  <a:lnTo>
                    <a:pt x="6" y="258"/>
                  </a:lnTo>
                  <a:lnTo>
                    <a:pt x="15" y="249"/>
                  </a:lnTo>
                  <a:lnTo>
                    <a:pt x="21" y="245"/>
                  </a:lnTo>
                  <a:lnTo>
                    <a:pt x="34" y="249"/>
                  </a:lnTo>
                  <a:lnTo>
                    <a:pt x="49" y="256"/>
                  </a:lnTo>
                  <a:lnTo>
                    <a:pt x="57" y="249"/>
                  </a:lnTo>
                  <a:lnTo>
                    <a:pt x="64" y="241"/>
                  </a:lnTo>
                  <a:lnTo>
                    <a:pt x="64" y="236"/>
                  </a:lnTo>
                  <a:lnTo>
                    <a:pt x="56" y="224"/>
                  </a:lnTo>
                  <a:lnTo>
                    <a:pt x="41" y="209"/>
                  </a:lnTo>
                  <a:lnTo>
                    <a:pt x="38" y="197"/>
                  </a:lnTo>
                  <a:lnTo>
                    <a:pt x="34" y="180"/>
                  </a:lnTo>
                  <a:lnTo>
                    <a:pt x="21" y="167"/>
                  </a:lnTo>
                  <a:lnTo>
                    <a:pt x="21" y="155"/>
                  </a:lnTo>
                  <a:lnTo>
                    <a:pt x="23" y="145"/>
                  </a:lnTo>
                  <a:lnTo>
                    <a:pt x="21" y="135"/>
                  </a:lnTo>
                  <a:lnTo>
                    <a:pt x="15" y="130"/>
                  </a:lnTo>
                  <a:lnTo>
                    <a:pt x="18" y="123"/>
                  </a:lnTo>
                  <a:lnTo>
                    <a:pt x="21" y="119"/>
                  </a:lnTo>
                  <a:lnTo>
                    <a:pt x="26" y="119"/>
                  </a:lnTo>
                  <a:lnTo>
                    <a:pt x="38" y="119"/>
                  </a:lnTo>
                  <a:lnTo>
                    <a:pt x="52" y="106"/>
                  </a:lnTo>
                  <a:lnTo>
                    <a:pt x="57" y="95"/>
                  </a:lnTo>
                  <a:lnTo>
                    <a:pt x="57" y="91"/>
                  </a:lnTo>
                  <a:lnTo>
                    <a:pt x="61" y="75"/>
                  </a:lnTo>
                </a:path>
              </a:pathLst>
            </a:custGeom>
            <a:solidFill>
              <a:srgbClr val="003366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" name="Freeform 82"/>
            <p:cNvSpPr>
              <a:spLocks noChangeAspect="1"/>
            </p:cNvSpPr>
            <p:nvPr/>
          </p:nvSpPr>
          <p:spPr bwMode="auto">
            <a:xfrm>
              <a:off x="2420151" y="4563517"/>
              <a:ext cx="1297828" cy="766715"/>
            </a:xfrm>
            <a:custGeom>
              <a:avLst/>
              <a:gdLst/>
              <a:ahLst/>
              <a:cxnLst>
                <a:cxn ang="0">
                  <a:pos x="634" y="11"/>
                </a:cxn>
                <a:cxn ang="0">
                  <a:pos x="600" y="70"/>
                </a:cxn>
                <a:cxn ang="0">
                  <a:pos x="564" y="125"/>
                </a:cxn>
                <a:cxn ang="0">
                  <a:pos x="559" y="159"/>
                </a:cxn>
                <a:cxn ang="0">
                  <a:pos x="530" y="194"/>
                </a:cxn>
                <a:cxn ang="0">
                  <a:pos x="551" y="229"/>
                </a:cxn>
                <a:cxn ang="0">
                  <a:pos x="562" y="260"/>
                </a:cxn>
                <a:cxn ang="0">
                  <a:pos x="571" y="280"/>
                </a:cxn>
                <a:cxn ang="0">
                  <a:pos x="535" y="319"/>
                </a:cxn>
                <a:cxn ang="0">
                  <a:pos x="533" y="348"/>
                </a:cxn>
                <a:cxn ang="0">
                  <a:pos x="509" y="355"/>
                </a:cxn>
                <a:cxn ang="0">
                  <a:pos x="486" y="339"/>
                </a:cxn>
                <a:cxn ang="0">
                  <a:pos x="443" y="334"/>
                </a:cxn>
                <a:cxn ang="0">
                  <a:pos x="423" y="326"/>
                </a:cxn>
                <a:cxn ang="0">
                  <a:pos x="399" y="316"/>
                </a:cxn>
                <a:cxn ang="0">
                  <a:pos x="391" y="299"/>
                </a:cxn>
                <a:cxn ang="0">
                  <a:pos x="376" y="278"/>
                </a:cxn>
                <a:cxn ang="0">
                  <a:pos x="326" y="243"/>
                </a:cxn>
                <a:cxn ang="0">
                  <a:pos x="289" y="243"/>
                </a:cxn>
                <a:cxn ang="0">
                  <a:pos x="251" y="225"/>
                </a:cxn>
                <a:cxn ang="0">
                  <a:pos x="222" y="211"/>
                </a:cxn>
                <a:cxn ang="0">
                  <a:pos x="188" y="209"/>
                </a:cxn>
                <a:cxn ang="0">
                  <a:pos x="164" y="186"/>
                </a:cxn>
                <a:cxn ang="0">
                  <a:pos x="150" y="177"/>
                </a:cxn>
                <a:cxn ang="0">
                  <a:pos x="123" y="159"/>
                </a:cxn>
                <a:cxn ang="0">
                  <a:pos x="99" y="139"/>
                </a:cxn>
                <a:cxn ang="0">
                  <a:pos x="81" y="138"/>
                </a:cxn>
                <a:cxn ang="0">
                  <a:pos x="52" y="143"/>
                </a:cxn>
                <a:cxn ang="0">
                  <a:pos x="39" y="125"/>
                </a:cxn>
                <a:cxn ang="0">
                  <a:pos x="19" y="119"/>
                </a:cxn>
                <a:cxn ang="0">
                  <a:pos x="19" y="109"/>
                </a:cxn>
                <a:cxn ang="0">
                  <a:pos x="0" y="86"/>
                </a:cxn>
                <a:cxn ang="0">
                  <a:pos x="13" y="71"/>
                </a:cxn>
                <a:cxn ang="0">
                  <a:pos x="6" y="57"/>
                </a:cxn>
                <a:cxn ang="0">
                  <a:pos x="16" y="37"/>
                </a:cxn>
                <a:cxn ang="0">
                  <a:pos x="71" y="15"/>
                </a:cxn>
                <a:cxn ang="0">
                  <a:pos x="100" y="33"/>
                </a:cxn>
                <a:cxn ang="0">
                  <a:pos x="121" y="11"/>
                </a:cxn>
                <a:cxn ang="0">
                  <a:pos x="193" y="20"/>
                </a:cxn>
                <a:cxn ang="0">
                  <a:pos x="222" y="40"/>
                </a:cxn>
                <a:cxn ang="0">
                  <a:pos x="240" y="40"/>
                </a:cxn>
                <a:cxn ang="0">
                  <a:pos x="284" y="57"/>
                </a:cxn>
                <a:cxn ang="0">
                  <a:pos x="321" y="42"/>
                </a:cxn>
                <a:cxn ang="0">
                  <a:pos x="358" y="52"/>
                </a:cxn>
                <a:cxn ang="0">
                  <a:pos x="393" y="50"/>
                </a:cxn>
                <a:cxn ang="0">
                  <a:pos x="430" y="47"/>
                </a:cxn>
                <a:cxn ang="0">
                  <a:pos x="469" y="30"/>
                </a:cxn>
                <a:cxn ang="0">
                  <a:pos x="512" y="22"/>
                </a:cxn>
                <a:cxn ang="0">
                  <a:pos x="551" y="22"/>
                </a:cxn>
                <a:cxn ang="0">
                  <a:pos x="576" y="5"/>
                </a:cxn>
                <a:cxn ang="0">
                  <a:pos x="611" y="8"/>
                </a:cxn>
              </a:cxnLst>
              <a:rect l="0" t="0" r="r" b="b"/>
              <a:pathLst>
                <a:path w="635" h="356">
                  <a:moveTo>
                    <a:pt x="628" y="0"/>
                  </a:moveTo>
                  <a:lnTo>
                    <a:pt x="634" y="11"/>
                  </a:lnTo>
                  <a:lnTo>
                    <a:pt x="611" y="42"/>
                  </a:lnTo>
                  <a:lnTo>
                    <a:pt x="600" y="70"/>
                  </a:lnTo>
                  <a:lnTo>
                    <a:pt x="582" y="97"/>
                  </a:lnTo>
                  <a:lnTo>
                    <a:pt x="564" y="125"/>
                  </a:lnTo>
                  <a:lnTo>
                    <a:pt x="553" y="135"/>
                  </a:lnTo>
                  <a:lnTo>
                    <a:pt x="559" y="159"/>
                  </a:lnTo>
                  <a:lnTo>
                    <a:pt x="524" y="177"/>
                  </a:lnTo>
                  <a:lnTo>
                    <a:pt x="530" y="194"/>
                  </a:lnTo>
                  <a:lnTo>
                    <a:pt x="530" y="214"/>
                  </a:lnTo>
                  <a:lnTo>
                    <a:pt x="551" y="229"/>
                  </a:lnTo>
                  <a:lnTo>
                    <a:pt x="548" y="241"/>
                  </a:lnTo>
                  <a:lnTo>
                    <a:pt x="562" y="260"/>
                  </a:lnTo>
                  <a:lnTo>
                    <a:pt x="571" y="265"/>
                  </a:lnTo>
                  <a:lnTo>
                    <a:pt x="571" y="280"/>
                  </a:lnTo>
                  <a:lnTo>
                    <a:pt x="538" y="306"/>
                  </a:lnTo>
                  <a:lnTo>
                    <a:pt x="535" y="319"/>
                  </a:lnTo>
                  <a:lnTo>
                    <a:pt x="538" y="334"/>
                  </a:lnTo>
                  <a:lnTo>
                    <a:pt x="533" y="348"/>
                  </a:lnTo>
                  <a:lnTo>
                    <a:pt x="519" y="355"/>
                  </a:lnTo>
                  <a:lnTo>
                    <a:pt x="509" y="355"/>
                  </a:lnTo>
                  <a:lnTo>
                    <a:pt x="495" y="346"/>
                  </a:lnTo>
                  <a:lnTo>
                    <a:pt x="486" y="339"/>
                  </a:lnTo>
                  <a:lnTo>
                    <a:pt x="469" y="339"/>
                  </a:lnTo>
                  <a:lnTo>
                    <a:pt x="443" y="334"/>
                  </a:lnTo>
                  <a:lnTo>
                    <a:pt x="433" y="336"/>
                  </a:lnTo>
                  <a:lnTo>
                    <a:pt x="423" y="326"/>
                  </a:lnTo>
                  <a:lnTo>
                    <a:pt x="410" y="316"/>
                  </a:lnTo>
                  <a:lnTo>
                    <a:pt x="399" y="316"/>
                  </a:lnTo>
                  <a:lnTo>
                    <a:pt x="391" y="311"/>
                  </a:lnTo>
                  <a:lnTo>
                    <a:pt x="391" y="299"/>
                  </a:lnTo>
                  <a:lnTo>
                    <a:pt x="386" y="284"/>
                  </a:lnTo>
                  <a:lnTo>
                    <a:pt x="376" y="278"/>
                  </a:lnTo>
                  <a:lnTo>
                    <a:pt x="358" y="262"/>
                  </a:lnTo>
                  <a:lnTo>
                    <a:pt x="326" y="243"/>
                  </a:lnTo>
                  <a:lnTo>
                    <a:pt x="308" y="243"/>
                  </a:lnTo>
                  <a:lnTo>
                    <a:pt x="289" y="243"/>
                  </a:lnTo>
                  <a:lnTo>
                    <a:pt x="275" y="234"/>
                  </a:lnTo>
                  <a:lnTo>
                    <a:pt x="251" y="225"/>
                  </a:lnTo>
                  <a:lnTo>
                    <a:pt x="243" y="219"/>
                  </a:lnTo>
                  <a:lnTo>
                    <a:pt x="222" y="211"/>
                  </a:lnTo>
                  <a:lnTo>
                    <a:pt x="199" y="209"/>
                  </a:lnTo>
                  <a:lnTo>
                    <a:pt x="188" y="209"/>
                  </a:lnTo>
                  <a:lnTo>
                    <a:pt x="170" y="192"/>
                  </a:lnTo>
                  <a:lnTo>
                    <a:pt x="164" y="186"/>
                  </a:lnTo>
                  <a:lnTo>
                    <a:pt x="152" y="184"/>
                  </a:lnTo>
                  <a:lnTo>
                    <a:pt x="150" y="177"/>
                  </a:lnTo>
                  <a:lnTo>
                    <a:pt x="139" y="159"/>
                  </a:lnTo>
                  <a:lnTo>
                    <a:pt x="123" y="159"/>
                  </a:lnTo>
                  <a:lnTo>
                    <a:pt x="110" y="154"/>
                  </a:lnTo>
                  <a:lnTo>
                    <a:pt x="99" y="139"/>
                  </a:lnTo>
                  <a:lnTo>
                    <a:pt x="95" y="138"/>
                  </a:lnTo>
                  <a:lnTo>
                    <a:pt x="81" y="138"/>
                  </a:lnTo>
                  <a:lnTo>
                    <a:pt x="66" y="143"/>
                  </a:lnTo>
                  <a:lnTo>
                    <a:pt x="52" y="143"/>
                  </a:lnTo>
                  <a:lnTo>
                    <a:pt x="39" y="135"/>
                  </a:lnTo>
                  <a:lnTo>
                    <a:pt x="39" y="125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3" y="114"/>
                  </a:lnTo>
                  <a:lnTo>
                    <a:pt x="19" y="109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6" y="79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6" y="57"/>
                  </a:lnTo>
                  <a:lnTo>
                    <a:pt x="8" y="47"/>
                  </a:lnTo>
                  <a:lnTo>
                    <a:pt x="16" y="37"/>
                  </a:lnTo>
                  <a:lnTo>
                    <a:pt x="55" y="13"/>
                  </a:lnTo>
                  <a:lnTo>
                    <a:pt x="71" y="15"/>
                  </a:lnTo>
                  <a:lnTo>
                    <a:pt x="77" y="22"/>
                  </a:lnTo>
                  <a:lnTo>
                    <a:pt x="100" y="33"/>
                  </a:lnTo>
                  <a:lnTo>
                    <a:pt x="112" y="22"/>
                  </a:lnTo>
                  <a:lnTo>
                    <a:pt x="121" y="11"/>
                  </a:lnTo>
                  <a:lnTo>
                    <a:pt x="190" y="11"/>
                  </a:lnTo>
                  <a:lnTo>
                    <a:pt x="193" y="20"/>
                  </a:lnTo>
                  <a:lnTo>
                    <a:pt x="217" y="30"/>
                  </a:lnTo>
                  <a:lnTo>
                    <a:pt x="222" y="40"/>
                  </a:lnTo>
                  <a:lnTo>
                    <a:pt x="232" y="45"/>
                  </a:lnTo>
                  <a:lnTo>
                    <a:pt x="240" y="40"/>
                  </a:lnTo>
                  <a:lnTo>
                    <a:pt x="269" y="52"/>
                  </a:lnTo>
                  <a:lnTo>
                    <a:pt x="284" y="57"/>
                  </a:lnTo>
                  <a:lnTo>
                    <a:pt x="300" y="52"/>
                  </a:lnTo>
                  <a:lnTo>
                    <a:pt x="321" y="42"/>
                  </a:lnTo>
                  <a:lnTo>
                    <a:pt x="339" y="42"/>
                  </a:lnTo>
                  <a:lnTo>
                    <a:pt x="358" y="52"/>
                  </a:lnTo>
                  <a:lnTo>
                    <a:pt x="370" y="55"/>
                  </a:lnTo>
                  <a:lnTo>
                    <a:pt x="393" y="50"/>
                  </a:lnTo>
                  <a:lnTo>
                    <a:pt x="416" y="52"/>
                  </a:lnTo>
                  <a:lnTo>
                    <a:pt x="430" y="47"/>
                  </a:lnTo>
                  <a:lnTo>
                    <a:pt x="448" y="42"/>
                  </a:lnTo>
                  <a:lnTo>
                    <a:pt x="469" y="30"/>
                  </a:lnTo>
                  <a:lnTo>
                    <a:pt x="486" y="25"/>
                  </a:lnTo>
                  <a:lnTo>
                    <a:pt x="512" y="22"/>
                  </a:lnTo>
                  <a:lnTo>
                    <a:pt x="533" y="25"/>
                  </a:lnTo>
                  <a:lnTo>
                    <a:pt x="551" y="22"/>
                  </a:lnTo>
                  <a:lnTo>
                    <a:pt x="568" y="8"/>
                  </a:lnTo>
                  <a:lnTo>
                    <a:pt x="576" y="5"/>
                  </a:lnTo>
                  <a:lnTo>
                    <a:pt x="587" y="8"/>
                  </a:lnTo>
                  <a:lnTo>
                    <a:pt x="611" y="8"/>
                  </a:lnTo>
                  <a:lnTo>
                    <a:pt x="628" y="0"/>
                  </a:lnTo>
                </a:path>
              </a:pathLst>
            </a:custGeom>
            <a:solidFill>
              <a:srgbClr val="4472C4">
                <a:lumMod val="5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" name="Freeform 86"/>
            <p:cNvSpPr>
              <a:spLocks noChangeAspect="1"/>
            </p:cNvSpPr>
            <p:nvPr/>
          </p:nvSpPr>
          <p:spPr bwMode="auto">
            <a:xfrm>
              <a:off x="3749703" y="3686649"/>
              <a:ext cx="598038" cy="1048756"/>
            </a:xfrm>
            <a:custGeom>
              <a:avLst/>
              <a:gdLst>
                <a:gd name="T0" fmla="*/ 0 w 292"/>
                <a:gd name="T1" fmla="*/ 13 h 487"/>
                <a:gd name="T2" fmla="*/ 14 w 292"/>
                <a:gd name="T3" fmla="*/ 35 h 487"/>
                <a:gd name="T4" fmla="*/ 11 w 292"/>
                <a:gd name="T5" fmla="*/ 52 h 487"/>
                <a:gd name="T6" fmla="*/ 17 w 292"/>
                <a:gd name="T7" fmla="*/ 69 h 487"/>
                <a:gd name="T8" fmla="*/ 40 w 292"/>
                <a:gd name="T9" fmla="*/ 106 h 487"/>
                <a:gd name="T10" fmla="*/ 63 w 292"/>
                <a:gd name="T11" fmla="*/ 141 h 487"/>
                <a:gd name="T12" fmla="*/ 68 w 292"/>
                <a:gd name="T13" fmla="*/ 154 h 487"/>
                <a:gd name="T14" fmla="*/ 68 w 292"/>
                <a:gd name="T15" fmla="*/ 189 h 487"/>
                <a:gd name="T16" fmla="*/ 74 w 292"/>
                <a:gd name="T17" fmla="*/ 206 h 487"/>
                <a:gd name="T18" fmla="*/ 94 w 292"/>
                <a:gd name="T19" fmla="*/ 236 h 487"/>
                <a:gd name="T20" fmla="*/ 101 w 292"/>
                <a:gd name="T21" fmla="*/ 245 h 487"/>
                <a:gd name="T22" fmla="*/ 103 w 292"/>
                <a:gd name="T23" fmla="*/ 269 h 487"/>
                <a:gd name="T24" fmla="*/ 101 w 292"/>
                <a:gd name="T25" fmla="*/ 284 h 487"/>
                <a:gd name="T26" fmla="*/ 74 w 292"/>
                <a:gd name="T27" fmla="*/ 295 h 487"/>
                <a:gd name="T28" fmla="*/ 66 w 292"/>
                <a:gd name="T29" fmla="*/ 300 h 487"/>
                <a:gd name="T30" fmla="*/ 66 w 292"/>
                <a:gd name="T31" fmla="*/ 308 h 487"/>
                <a:gd name="T32" fmla="*/ 61 w 292"/>
                <a:gd name="T33" fmla="*/ 308 h 487"/>
                <a:gd name="T34" fmla="*/ 37 w 292"/>
                <a:gd name="T35" fmla="*/ 312 h 487"/>
                <a:gd name="T36" fmla="*/ 32 w 292"/>
                <a:gd name="T37" fmla="*/ 326 h 487"/>
                <a:gd name="T38" fmla="*/ 37 w 292"/>
                <a:gd name="T39" fmla="*/ 348 h 487"/>
                <a:gd name="T40" fmla="*/ 28 w 292"/>
                <a:gd name="T41" fmla="*/ 373 h 487"/>
                <a:gd name="T42" fmla="*/ 19 w 292"/>
                <a:gd name="T43" fmla="*/ 392 h 487"/>
                <a:gd name="T44" fmla="*/ 3 w 292"/>
                <a:gd name="T45" fmla="*/ 405 h 487"/>
                <a:gd name="T46" fmla="*/ 0 w 292"/>
                <a:gd name="T47" fmla="*/ 420 h 487"/>
                <a:gd name="T48" fmla="*/ 6 w 292"/>
                <a:gd name="T49" fmla="*/ 442 h 487"/>
                <a:gd name="T50" fmla="*/ 0 w 292"/>
                <a:gd name="T51" fmla="*/ 464 h 487"/>
                <a:gd name="T52" fmla="*/ 19 w 292"/>
                <a:gd name="T53" fmla="*/ 486 h 487"/>
                <a:gd name="T54" fmla="*/ 46 w 292"/>
                <a:gd name="T55" fmla="*/ 476 h 487"/>
                <a:gd name="T56" fmla="*/ 71 w 292"/>
                <a:gd name="T57" fmla="*/ 476 h 487"/>
                <a:gd name="T58" fmla="*/ 92 w 292"/>
                <a:gd name="T59" fmla="*/ 456 h 487"/>
                <a:gd name="T60" fmla="*/ 94 w 292"/>
                <a:gd name="T61" fmla="*/ 422 h 487"/>
                <a:gd name="T62" fmla="*/ 126 w 292"/>
                <a:gd name="T63" fmla="*/ 400 h 487"/>
                <a:gd name="T64" fmla="*/ 158 w 292"/>
                <a:gd name="T65" fmla="*/ 376 h 487"/>
                <a:gd name="T66" fmla="*/ 179 w 292"/>
                <a:gd name="T67" fmla="*/ 346 h 487"/>
                <a:gd name="T68" fmla="*/ 179 w 292"/>
                <a:gd name="T69" fmla="*/ 308 h 487"/>
                <a:gd name="T70" fmla="*/ 243 w 292"/>
                <a:gd name="T71" fmla="*/ 269 h 487"/>
                <a:gd name="T72" fmla="*/ 268 w 292"/>
                <a:gd name="T73" fmla="*/ 265 h 487"/>
                <a:gd name="T74" fmla="*/ 285 w 292"/>
                <a:gd name="T75" fmla="*/ 251 h 487"/>
                <a:gd name="T76" fmla="*/ 288 w 292"/>
                <a:gd name="T77" fmla="*/ 216 h 487"/>
                <a:gd name="T78" fmla="*/ 280 w 292"/>
                <a:gd name="T79" fmla="*/ 199 h 487"/>
                <a:gd name="T80" fmla="*/ 291 w 292"/>
                <a:gd name="T81" fmla="*/ 167 h 487"/>
                <a:gd name="T82" fmla="*/ 291 w 292"/>
                <a:gd name="T83" fmla="*/ 147 h 487"/>
                <a:gd name="T84" fmla="*/ 283 w 292"/>
                <a:gd name="T85" fmla="*/ 137 h 487"/>
                <a:gd name="T86" fmla="*/ 257 w 292"/>
                <a:gd name="T87" fmla="*/ 130 h 487"/>
                <a:gd name="T88" fmla="*/ 212 w 292"/>
                <a:gd name="T89" fmla="*/ 97 h 487"/>
                <a:gd name="T90" fmla="*/ 181 w 292"/>
                <a:gd name="T91" fmla="*/ 97 h 487"/>
                <a:gd name="T92" fmla="*/ 170 w 292"/>
                <a:gd name="T93" fmla="*/ 72 h 487"/>
                <a:gd name="T94" fmla="*/ 181 w 292"/>
                <a:gd name="T95" fmla="*/ 62 h 487"/>
                <a:gd name="T96" fmla="*/ 194 w 292"/>
                <a:gd name="T97" fmla="*/ 49 h 487"/>
                <a:gd name="T98" fmla="*/ 194 w 292"/>
                <a:gd name="T99" fmla="*/ 27 h 487"/>
                <a:gd name="T100" fmla="*/ 187 w 292"/>
                <a:gd name="T101" fmla="*/ 2 h 487"/>
                <a:gd name="T102" fmla="*/ 158 w 292"/>
                <a:gd name="T103" fmla="*/ 0 h 487"/>
                <a:gd name="T104" fmla="*/ 147 w 292"/>
                <a:gd name="T105" fmla="*/ 35 h 487"/>
                <a:gd name="T106" fmla="*/ 123 w 292"/>
                <a:gd name="T107" fmla="*/ 40 h 487"/>
                <a:gd name="T108" fmla="*/ 107 w 292"/>
                <a:gd name="T109" fmla="*/ 40 h 487"/>
                <a:gd name="T110" fmla="*/ 97 w 292"/>
                <a:gd name="T111" fmla="*/ 47 h 487"/>
                <a:gd name="T112" fmla="*/ 63 w 292"/>
                <a:gd name="T113" fmla="*/ 25 h 487"/>
                <a:gd name="T114" fmla="*/ 46 w 292"/>
                <a:gd name="T115" fmla="*/ 32 h 487"/>
                <a:gd name="T116" fmla="*/ 29 w 292"/>
                <a:gd name="T117" fmla="*/ 32 h 487"/>
                <a:gd name="T118" fmla="*/ 14 w 292"/>
                <a:gd name="T119" fmla="*/ 15 h 487"/>
                <a:gd name="T120" fmla="*/ 0 w 292"/>
                <a:gd name="T121" fmla="*/ 13 h 4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487"/>
                <a:gd name="T185" fmla="*/ 292 w 292"/>
                <a:gd name="T186" fmla="*/ 487 h 4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487">
                  <a:moveTo>
                    <a:pt x="0" y="13"/>
                  </a:moveTo>
                  <a:lnTo>
                    <a:pt x="14" y="35"/>
                  </a:lnTo>
                  <a:lnTo>
                    <a:pt x="11" y="52"/>
                  </a:lnTo>
                  <a:lnTo>
                    <a:pt x="17" y="69"/>
                  </a:lnTo>
                  <a:lnTo>
                    <a:pt x="40" y="106"/>
                  </a:lnTo>
                  <a:lnTo>
                    <a:pt x="63" y="141"/>
                  </a:lnTo>
                  <a:lnTo>
                    <a:pt x="68" y="154"/>
                  </a:lnTo>
                  <a:lnTo>
                    <a:pt x="68" y="189"/>
                  </a:lnTo>
                  <a:lnTo>
                    <a:pt x="74" y="206"/>
                  </a:lnTo>
                  <a:lnTo>
                    <a:pt x="94" y="236"/>
                  </a:lnTo>
                  <a:lnTo>
                    <a:pt x="101" y="245"/>
                  </a:lnTo>
                  <a:lnTo>
                    <a:pt x="103" y="269"/>
                  </a:lnTo>
                  <a:lnTo>
                    <a:pt x="101" y="284"/>
                  </a:lnTo>
                  <a:lnTo>
                    <a:pt x="74" y="295"/>
                  </a:lnTo>
                  <a:lnTo>
                    <a:pt x="66" y="300"/>
                  </a:lnTo>
                  <a:lnTo>
                    <a:pt x="66" y="308"/>
                  </a:lnTo>
                  <a:lnTo>
                    <a:pt x="61" y="308"/>
                  </a:lnTo>
                  <a:lnTo>
                    <a:pt x="37" y="312"/>
                  </a:lnTo>
                  <a:lnTo>
                    <a:pt x="32" y="326"/>
                  </a:lnTo>
                  <a:lnTo>
                    <a:pt x="37" y="348"/>
                  </a:lnTo>
                  <a:lnTo>
                    <a:pt x="28" y="373"/>
                  </a:lnTo>
                  <a:lnTo>
                    <a:pt x="19" y="392"/>
                  </a:lnTo>
                  <a:lnTo>
                    <a:pt x="3" y="405"/>
                  </a:lnTo>
                  <a:lnTo>
                    <a:pt x="0" y="420"/>
                  </a:lnTo>
                  <a:lnTo>
                    <a:pt x="6" y="442"/>
                  </a:lnTo>
                  <a:lnTo>
                    <a:pt x="0" y="464"/>
                  </a:lnTo>
                  <a:lnTo>
                    <a:pt x="19" y="486"/>
                  </a:lnTo>
                  <a:lnTo>
                    <a:pt x="46" y="476"/>
                  </a:lnTo>
                  <a:lnTo>
                    <a:pt x="71" y="476"/>
                  </a:lnTo>
                  <a:lnTo>
                    <a:pt x="92" y="456"/>
                  </a:lnTo>
                  <a:lnTo>
                    <a:pt x="94" y="422"/>
                  </a:lnTo>
                  <a:lnTo>
                    <a:pt x="126" y="400"/>
                  </a:lnTo>
                  <a:lnTo>
                    <a:pt x="158" y="376"/>
                  </a:lnTo>
                  <a:lnTo>
                    <a:pt x="179" y="346"/>
                  </a:lnTo>
                  <a:lnTo>
                    <a:pt x="179" y="308"/>
                  </a:lnTo>
                  <a:lnTo>
                    <a:pt x="243" y="269"/>
                  </a:lnTo>
                  <a:lnTo>
                    <a:pt x="268" y="265"/>
                  </a:lnTo>
                  <a:lnTo>
                    <a:pt x="285" y="251"/>
                  </a:lnTo>
                  <a:lnTo>
                    <a:pt x="288" y="216"/>
                  </a:lnTo>
                  <a:lnTo>
                    <a:pt x="280" y="199"/>
                  </a:lnTo>
                  <a:lnTo>
                    <a:pt x="291" y="167"/>
                  </a:lnTo>
                  <a:lnTo>
                    <a:pt x="291" y="147"/>
                  </a:lnTo>
                  <a:lnTo>
                    <a:pt x="283" y="137"/>
                  </a:lnTo>
                  <a:lnTo>
                    <a:pt x="257" y="130"/>
                  </a:lnTo>
                  <a:lnTo>
                    <a:pt x="212" y="97"/>
                  </a:lnTo>
                  <a:lnTo>
                    <a:pt x="181" y="97"/>
                  </a:lnTo>
                  <a:lnTo>
                    <a:pt x="170" y="72"/>
                  </a:lnTo>
                  <a:lnTo>
                    <a:pt x="181" y="62"/>
                  </a:lnTo>
                  <a:lnTo>
                    <a:pt x="194" y="49"/>
                  </a:lnTo>
                  <a:lnTo>
                    <a:pt x="194" y="27"/>
                  </a:lnTo>
                  <a:lnTo>
                    <a:pt x="187" y="2"/>
                  </a:lnTo>
                  <a:lnTo>
                    <a:pt x="158" y="0"/>
                  </a:lnTo>
                  <a:lnTo>
                    <a:pt x="147" y="35"/>
                  </a:lnTo>
                  <a:lnTo>
                    <a:pt x="123" y="40"/>
                  </a:lnTo>
                  <a:lnTo>
                    <a:pt x="107" y="40"/>
                  </a:lnTo>
                  <a:lnTo>
                    <a:pt x="97" y="47"/>
                  </a:lnTo>
                  <a:lnTo>
                    <a:pt x="63" y="25"/>
                  </a:lnTo>
                  <a:lnTo>
                    <a:pt x="46" y="32"/>
                  </a:lnTo>
                  <a:lnTo>
                    <a:pt x="29" y="32"/>
                  </a:lnTo>
                  <a:lnTo>
                    <a:pt x="14" y="15"/>
                  </a:lnTo>
                  <a:lnTo>
                    <a:pt x="0" y="13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7" name="Freeform 88"/>
            <p:cNvSpPr>
              <a:spLocks noChangeAspect="1"/>
            </p:cNvSpPr>
            <p:nvPr/>
          </p:nvSpPr>
          <p:spPr bwMode="auto">
            <a:xfrm>
              <a:off x="2211099" y="2403908"/>
              <a:ext cx="957243" cy="811266"/>
            </a:xfrm>
            <a:custGeom>
              <a:avLst/>
              <a:gdLst>
                <a:gd name="T0" fmla="*/ 97 w 468"/>
                <a:gd name="T1" fmla="*/ 13 h 376"/>
                <a:gd name="T2" fmla="*/ 86 w 468"/>
                <a:gd name="T3" fmla="*/ 32 h 376"/>
                <a:gd name="T4" fmla="*/ 105 w 468"/>
                <a:gd name="T5" fmla="*/ 42 h 376"/>
                <a:gd name="T6" fmla="*/ 128 w 468"/>
                <a:gd name="T7" fmla="*/ 42 h 376"/>
                <a:gd name="T8" fmla="*/ 143 w 468"/>
                <a:gd name="T9" fmla="*/ 62 h 376"/>
                <a:gd name="T10" fmla="*/ 148 w 468"/>
                <a:gd name="T11" fmla="*/ 75 h 376"/>
                <a:gd name="T12" fmla="*/ 163 w 468"/>
                <a:gd name="T13" fmla="*/ 86 h 376"/>
                <a:gd name="T14" fmla="*/ 175 w 468"/>
                <a:gd name="T15" fmla="*/ 95 h 376"/>
                <a:gd name="T16" fmla="*/ 198 w 468"/>
                <a:gd name="T17" fmla="*/ 95 h 376"/>
                <a:gd name="T18" fmla="*/ 224 w 468"/>
                <a:gd name="T19" fmla="*/ 86 h 376"/>
                <a:gd name="T20" fmla="*/ 245 w 468"/>
                <a:gd name="T21" fmla="*/ 75 h 376"/>
                <a:gd name="T22" fmla="*/ 266 w 468"/>
                <a:gd name="T23" fmla="*/ 71 h 376"/>
                <a:gd name="T24" fmla="*/ 288 w 468"/>
                <a:gd name="T25" fmla="*/ 51 h 376"/>
                <a:gd name="T26" fmla="*/ 305 w 468"/>
                <a:gd name="T27" fmla="*/ 51 h 376"/>
                <a:gd name="T28" fmla="*/ 326 w 468"/>
                <a:gd name="T29" fmla="*/ 47 h 376"/>
                <a:gd name="T30" fmla="*/ 349 w 468"/>
                <a:gd name="T31" fmla="*/ 47 h 376"/>
                <a:gd name="T32" fmla="*/ 337 w 468"/>
                <a:gd name="T33" fmla="*/ 56 h 376"/>
                <a:gd name="T34" fmla="*/ 317 w 468"/>
                <a:gd name="T35" fmla="*/ 64 h 376"/>
                <a:gd name="T36" fmla="*/ 297 w 468"/>
                <a:gd name="T37" fmla="*/ 82 h 376"/>
                <a:gd name="T38" fmla="*/ 299 w 468"/>
                <a:gd name="T39" fmla="*/ 95 h 376"/>
                <a:gd name="T40" fmla="*/ 288 w 468"/>
                <a:gd name="T41" fmla="*/ 106 h 376"/>
                <a:gd name="T42" fmla="*/ 297 w 468"/>
                <a:gd name="T43" fmla="*/ 132 h 376"/>
                <a:gd name="T44" fmla="*/ 297 w 468"/>
                <a:gd name="T45" fmla="*/ 150 h 376"/>
                <a:gd name="T46" fmla="*/ 290 w 468"/>
                <a:gd name="T47" fmla="*/ 185 h 376"/>
                <a:gd name="T48" fmla="*/ 317 w 468"/>
                <a:gd name="T49" fmla="*/ 189 h 376"/>
                <a:gd name="T50" fmla="*/ 357 w 468"/>
                <a:gd name="T51" fmla="*/ 204 h 376"/>
                <a:gd name="T52" fmla="*/ 412 w 468"/>
                <a:gd name="T53" fmla="*/ 243 h 376"/>
                <a:gd name="T54" fmla="*/ 442 w 468"/>
                <a:gd name="T55" fmla="*/ 249 h 376"/>
                <a:gd name="T56" fmla="*/ 464 w 468"/>
                <a:gd name="T57" fmla="*/ 280 h 376"/>
                <a:gd name="T58" fmla="*/ 464 w 468"/>
                <a:gd name="T59" fmla="*/ 300 h 376"/>
                <a:gd name="T60" fmla="*/ 456 w 468"/>
                <a:gd name="T61" fmla="*/ 311 h 376"/>
                <a:gd name="T62" fmla="*/ 444 w 468"/>
                <a:gd name="T63" fmla="*/ 313 h 376"/>
                <a:gd name="T64" fmla="*/ 442 w 468"/>
                <a:gd name="T65" fmla="*/ 336 h 376"/>
                <a:gd name="T66" fmla="*/ 427 w 468"/>
                <a:gd name="T67" fmla="*/ 353 h 376"/>
                <a:gd name="T68" fmla="*/ 421 w 468"/>
                <a:gd name="T69" fmla="*/ 368 h 376"/>
                <a:gd name="T70" fmla="*/ 389 w 468"/>
                <a:gd name="T71" fmla="*/ 375 h 376"/>
                <a:gd name="T72" fmla="*/ 366 w 468"/>
                <a:gd name="T73" fmla="*/ 360 h 376"/>
                <a:gd name="T74" fmla="*/ 328 w 468"/>
                <a:gd name="T75" fmla="*/ 348 h 376"/>
                <a:gd name="T76" fmla="*/ 279 w 468"/>
                <a:gd name="T77" fmla="*/ 353 h 376"/>
                <a:gd name="T78" fmla="*/ 261 w 468"/>
                <a:gd name="T79" fmla="*/ 324 h 376"/>
                <a:gd name="T80" fmla="*/ 219 w 468"/>
                <a:gd name="T81" fmla="*/ 302 h 376"/>
                <a:gd name="T82" fmla="*/ 166 w 468"/>
                <a:gd name="T83" fmla="*/ 265 h 376"/>
                <a:gd name="T84" fmla="*/ 119 w 468"/>
                <a:gd name="T85" fmla="*/ 214 h 376"/>
                <a:gd name="T86" fmla="*/ 88 w 468"/>
                <a:gd name="T87" fmla="*/ 181 h 376"/>
                <a:gd name="T88" fmla="*/ 50 w 468"/>
                <a:gd name="T89" fmla="*/ 140 h 376"/>
                <a:gd name="T90" fmla="*/ 0 w 468"/>
                <a:gd name="T91" fmla="*/ 95 h 376"/>
                <a:gd name="T92" fmla="*/ 30 w 468"/>
                <a:gd name="T93" fmla="*/ 70 h 376"/>
                <a:gd name="T94" fmla="*/ 36 w 468"/>
                <a:gd name="T95" fmla="*/ 42 h 376"/>
                <a:gd name="T96" fmla="*/ 59 w 468"/>
                <a:gd name="T97" fmla="*/ 27 h 376"/>
                <a:gd name="T98" fmla="*/ 59 w 468"/>
                <a:gd name="T99" fmla="*/ 8 h 376"/>
                <a:gd name="T100" fmla="*/ 83 w 468"/>
                <a:gd name="T101" fmla="*/ 8 h 3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8"/>
                <a:gd name="T154" fmla="*/ 0 h 376"/>
                <a:gd name="T155" fmla="*/ 468 w 468"/>
                <a:gd name="T156" fmla="*/ 376 h 3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8" h="376">
                  <a:moveTo>
                    <a:pt x="83" y="8"/>
                  </a:moveTo>
                  <a:lnTo>
                    <a:pt x="97" y="13"/>
                  </a:lnTo>
                  <a:lnTo>
                    <a:pt x="97" y="20"/>
                  </a:lnTo>
                  <a:lnTo>
                    <a:pt x="86" y="32"/>
                  </a:lnTo>
                  <a:lnTo>
                    <a:pt x="94" y="47"/>
                  </a:lnTo>
                  <a:lnTo>
                    <a:pt x="105" y="42"/>
                  </a:lnTo>
                  <a:lnTo>
                    <a:pt x="122" y="42"/>
                  </a:lnTo>
                  <a:lnTo>
                    <a:pt x="128" y="42"/>
                  </a:lnTo>
                  <a:lnTo>
                    <a:pt x="137" y="50"/>
                  </a:lnTo>
                  <a:lnTo>
                    <a:pt x="143" y="62"/>
                  </a:lnTo>
                  <a:lnTo>
                    <a:pt x="143" y="70"/>
                  </a:lnTo>
                  <a:lnTo>
                    <a:pt x="148" y="75"/>
                  </a:lnTo>
                  <a:lnTo>
                    <a:pt x="154" y="75"/>
                  </a:lnTo>
                  <a:lnTo>
                    <a:pt x="163" y="86"/>
                  </a:lnTo>
                  <a:lnTo>
                    <a:pt x="169" y="95"/>
                  </a:lnTo>
                  <a:lnTo>
                    <a:pt x="175" y="95"/>
                  </a:lnTo>
                  <a:lnTo>
                    <a:pt x="192" y="95"/>
                  </a:lnTo>
                  <a:lnTo>
                    <a:pt x="198" y="95"/>
                  </a:lnTo>
                  <a:lnTo>
                    <a:pt x="209" y="95"/>
                  </a:lnTo>
                  <a:lnTo>
                    <a:pt x="224" y="86"/>
                  </a:lnTo>
                  <a:lnTo>
                    <a:pt x="237" y="75"/>
                  </a:lnTo>
                  <a:lnTo>
                    <a:pt x="245" y="75"/>
                  </a:lnTo>
                  <a:lnTo>
                    <a:pt x="259" y="75"/>
                  </a:lnTo>
                  <a:lnTo>
                    <a:pt x="266" y="71"/>
                  </a:lnTo>
                  <a:lnTo>
                    <a:pt x="283" y="51"/>
                  </a:lnTo>
                  <a:lnTo>
                    <a:pt x="288" y="51"/>
                  </a:lnTo>
                  <a:lnTo>
                    <a:pt x="294" y="55"/>
                  </a:lnTo>
                  <a:lnTo>
                    <a:pt x="305" y="51"/>
                  </a:lnTo>
                  <a:lnTo>
                    <a:pt x="319" y="50"/>
                  </a:lnTo>
                  <a:lnTo>
                    <a:pt x="326" y="47"/>
                  </a:lnTo>
                  <a:lnTo>
                    <a:pt x="342" y="40"/>
                  </a:lnTo>
                  <a:lnTo>
                    <a:pt x="349" y="47"/>
                  </a:lnTo>
                  <a:lnTo>
                    <a:pt x="346" y="51"/>
                  </a:lnTo>
                  <a:lnTo>
                    <a:pt x="337" y="56"/>
                  </a:lnTo>
                  <a:lnTo>
                    <a:pt x="331" y="64"/>
                  </a:lnTo>
                  <a:lnTo>
                    <a:pt x="317" y="64"/>
                  </a:lnTo>
                  <a:lnTo>
                    <a:pt x="302" y="71"/>
                  </a:lnTo>
                  <a:lnTo>
                    <a:pt x="297" y="82"/>
                  </a:lnTo>
                  <a:lnTo>
                    <a:pt x="297" y="88"/>
                  </a:lnTo>
                  <a:lnTo>
                    <a:pt x="299" y="95"/>
                  </a:lnTo>
                  <a:lnTo>
                    <a:pt x="290" y="99"/>
                  </a:lnTo>
                  <a:lnTo>
                    <a:pt x="288" y="106"/>
                  </a:lnTo>
                  <a:lnTo>
                    <a:pt x="284" y="115"/>
                  </a:lnTo>
                  <a:lnTo>
                    <a:pt x="297" y="132"/>
                  </a:lnTo>
                  <a:lnTo>
                    <a:pt x="297" y="140"/>
                  </a:lnTo>
                  <a:lnTo>
                    <a:pt x="297" y="150"/>
                  </a:lnTo>
                  <a:lnTo>
                    <a:pt x="290" y="170"/>
                  </a:lnTo>
                  <a:lnTo>
                    <a:pt x="290" y="185"/>
                  </a:lnTo>
                  <a:lnTo>
                    <a:pt x="299" y="192"/>
                  </a:lnTo>
                  <a:lnTo>
                    <a:pt x="317" y="189"/>
                  </a:lnTo>
                  <a:lnTo>
                    <a:pt x="342" y="196"/>
                  </a:lnTo>
                  <a:lnTo>
                    <a:pt x="357" y="204"/>
                  </a:lnTo>
                  <a:lnTo>
                    <a:pt x="378" y="221"/>
                  </a:lnTo>
                  <a:lnTo>
                    <a:pt x="412" y="243"/>
                  </a:lnTo>
                  <a:lnTo>
                    <a:pt x="424" y="243"/>
                  </a:lnTo>
                  <a:lnTo>
                    <a:pt x="442" y="249"/>
                  </a:lnTo>
                  <a:lnTo>
                    <a:pt x="459" y="263"/>
                  </a:lnTo>
                  <a:lnTo>
                    <a:pt x="464" y="280"/>
                  </a:lnTo>
                  <a:lnTo>
                    <a:pt x="467" y="291"/>
                  </a:lnTo>
                  <a:lnTo>
                    <a:pt x="464" y="300"/>
                  </a:lnTo>
                  <a:lnTo>
                    <a:pt x="464" y="306"/>
                  </a:lnTo>
                  <a:lnTo>
                    <a:pt x="456" y="311"/>
                  </a:lnTo>
                  <a:lnTo>
                    <a:pt x="449" y="313"/>
                  </a:lnTo>
                  <a:lnTo>
                    <a:pt x="444" y="313"/>
                  </a:lnTo>
                  <a:lnTo>
                    <a:pt x="442" y="324"/>
                  </a:lnTo>
                  <a:lnTo>
                    <a:pt x="442" y="336"/>
                  </a:lnTo>
                  <a:lnTo>
                    <a:pt x="435" y="346"/>
                  </a:lnTo>
                  <a:lnTo>
                    <a:pt x="427" y="353"/>
                  </a:lnTo>
                  <a:lnTo>
                    <a:pt x="421" y="360"/>
                  </a:lnTo>
                  <a:lnTo>
                    <a:pt x="421" y="368"/>
                  </a:lnTo>
                  <a:lnTo>
                    <a:pt x="409" y="370"/>
                  </a:lnTo>
                  <a:lnTo>
                    <a:pt x="389" y="375"/>
                  </a:lnTo>
                  <a:lnTo>
                    <a:pt x="381" y="370"/>
                  </a:lnTo>
                  <a:lnTo>
                    <a:pt x="366" y="360"/>
                  </a:lnTo>
                  <a:lnTo>
                    <a:pt x="346" y="351"/>
                  </a:lnTo>
                  <a:lnTo>
                    <a:pt x="328" y="348"/>
                  </a:lnTo>
                  <a:lnTo>
                    <a:pt x="302" y="351"/>
                  </a:lnTo>
                  <a:lnTo>
                    <a:pt x="279" y="353"/>
                  </a:lnTo>
                  <a:lnTo>
                    <a:pt x="259" y="333"/>
                  </a:lnTo>
                  <a:lnTo>
                    <a:pt x="261" y="324"/>
                  </a:lnTo>
                  <a:lnTo>
                    <a:pt x="245" y="309"/>
                  </a:lnTo>
                  <a:lnTo>
                    <a:pt x="219" y="302"/>
                  </a:lnTo>
                  <a:lnTo>
                    <a:pt x="195" y="287"/>
                  </a:lnTo>
                  <a:lnTo>
                    <a:pt x="166" y="265"/>
                  </a:lnTo>
                  <a:lnTo>
                    <a:pt x="130" y="234"/>
                  </a:lnTo>
                  <a:lnTo>
                    <a:pt x="119" y="214"/>
                  </a:lnTo>
                  <a:lnTo>
                    <a:pt x="102" y="201"/>
                  </a:lnTo>
                  <a:lnTo>
                    <a:pt x="88" y="181"/>
                  </a:lnTo>
                  <a:lnTo>
                    <a:pt x="73" y="162"/>
                  </a:lnTo>
                  <a:lnTo>
                    <a:pt x="50" y="140"/>
                  </a:lnTo>
                  <a:lnTo>
                    <a:pt x="30" y="119"/>
                  </a:lnTo>
                  <a:lnTo>
                    <a:pt x="0" y="95"/>
                  </a:lnTo>
                  <a:lnTo>
                    <a:pt x="18" y="82"/>
                  </a:lnTo>
                  <a:lnTo>
                    <a:pt x="30" y="70"/>
                  </a:lnTo>
                  <a:lnTo>
                    <a:pt x="36" y="55"/>
                  </a:lnTo>
                  <a:lnTo>
                    <a:pt x="36" y="42"/>
                  </a:lnTo>
                  <a:lnTo>
                    <a:pt x="50" y="38"/>
                  </a:lnTo>
                  <a:lnTo>
                    <a:pt x="59" y="27"/>
                  </a:lnTo>
                  <a:lnTo>
                    <a:pt x="65" y="23"/>
                  </a:lnTo>
                  <a:lnTo>
                    <a:pt x="59" y="8"/>
                  </a:lnTo>
                  <a:lnTo>
                    <a:pt x="68" y="0"/>
                  </a:lnTo>
                  <a:lnTo>
                    <a:pt x="83" y="8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8" name="Freeform 89"/>
            <p:cNvSpPr>
              <a:spLocks noChangeAspect="1"/>
            </p:cNvSpPr>
            <p:nvPr/>
          </p:nvSpPr>
          <p:spPr bwMode="auto">
            <a:xfrm>
              <a:off x="930075" y="2985333"/>
              <a:ext cx="666539" cy="1131385"/>
            </a:xfrm>
            <a:custGeom>
              <a:avLst/>
              <a:gdLst>
                <a:gd name="T0" fmla="*/ 11 w 326"/>
                <a:gd name="T1" fmla="*/ 64 h 526"/>
                <a:gd name="T2" fmla="*/ 15 w 326"/>
                <a:gd name="T3" fmla="*/ 90 h 526"/>
                <a:gd name="T4" fmla="*/ 10 w 326"/>
                <a:gd name="T5" fmla="*/ 116 h 526"/>
                <a:gd name="T6" fmla="*/ 11 w 326"/>
                <a:gd name="T7" fmla="*/ 136 h 526"/>
                <a:gd name="T8" fmla="*/ 40 w 326"/>
                <a:gd name="T9" fmla="*/ 149 h 526"/>
                <a:gd name="T10" fmla="*/ 44 w 326"/>
                <a:gd name="T11" fmla="*/ 196 h 526"/>
                <a:gd name="T12" fmla="*/ 50 w 326"/>
                <a:gd name="T13" fmla="*/ 231 h 526"/>
                <a:gd name="T14" fmla="*/ 47 w 326"/>
                <a:gd name="T15" fmla="*/ 255 h 526"/>
                <a:gd name="T16" fmla="*/ 33 w 326"/>
                <a:gd name="T17" fmla="*/ 285 h 526"/>
                <a:gd name="T18" fmla="*/ 44 w 326"/>
                <a:gd name="T19" fmla="*/ 309 h 526"/>
                <a:gd name="T20" fmla="*/ 47 w 326"/>
                <a:gd name="T21" fmla="*/ 336 h 526"/>
                <a:gd name="T22" fmla="*/ 23 w 326"/>
                <a:gd name="T23" fmla="*/ 358 h 526"/>
                <a:gd name="T24" fmla="*/ 15 w 326"/>
                <a:gd name="T25" fmla="*/ 385 h 526"/>
                <a:gd name="T26" fmla="*/ 4 w 326"/>
                <a:gd name="T27" fmla="*/ 413 h 526"/>
                <a:gd name="T28" fmla="*/ 10 w 326"/>
                <a:gd name="T29" fmla="*/ 444 h 526"/>
                <a:gd name="T30" fmla="*/ 34 w 326"/>
                <a:gd name="T31" fmla="*/ 465 h 526"/>
                <a:gd name="T32" fmla="*/ 44 w 326"/>
                <a:gd name="T33" fmla="*/ 507 h 526"/>
                <a:gd name="T34" fmla="*/ 67 w 326"/>
                <a:gd name="T35" fmla="*/ 505 h 526"/>
                <a:gd name="T36" fmla="*/ 104 w 326"/>
                <a:gd name="T37" fmla="*/ 525 h 526"/>
                <a:gd name="T38" fmla="*/ 140 w 326"/>
                <a:gd name="T39" fmla="*/ 496 h 526"/>
                <a:gd name="T40" fmla="*/ 145 w 326"/>
                <a:gd name="T41" fmla="*/ 473 h 526"/>
                <a:gd name="T42" fmla="*/ 163 w 326"/>
                <a:gd name="T43" fmla="*/ 461 h 526"/>
                <a:gd name="T44" fmla="*/ 200 w 326"/>
                <a:gd name="T45" fmla="*/ 470 h 526"/>
                <a:gd name="T46" fmla="*/ 238 w 326"/>
                <a:gd name="T47" fmla="*/ 483 h 526"/>
                <a:gd name="T48" fmla="*/ 244 w 326"/>
                <a:gd name="T49" fmla="*/ 398 h 526"/>
                <a:gd name="T50" fmla="*/ 284 w 326"/>
                <a:gd name="T51" fmla="*/ 272 h 526"/>
                <a:gd name="T52" fmla="*/ 319 w 326"/>
                <a:gd name="T53" fmla="*/ 199 h 526"/>
                <a:gd name="T54" fmla="*/ 314 w 326"/>
                <a:gd name="T55" fmla="*/ 176 h 526"/>
                <a:gd name="T56" fmla="*/ 307 w 326"/>
                <a:gd name="T57" fmla="*/ 138 h 526"/>
                <a:gd name="T58" fmla="*/ 302 w 326"/>
                <a:gd name="T59" fmla="*/ 101 h 526"/>
                <a:gd name="T60" fmla="*/ 281 w 326"/>
                <a:gd name="T61" fmla="*/ 44 h 526"/>
                <a:gd name="T62" fmla="*/ 267 w 326"/>
                <a:gd name="T63" fmla="*/ 17 h 526"/>
                <a:gd name="T64" fmla="*/ 234 w 326"/>
                <a:gd name="T65" fmla="*/ 17 h 526"/>
                <a:gd name="T66" fmla="*/ 200 w 326"/>
                <a:gd name="T67" fmla="*/ 20 h 526"/>
                <a:gd name="T68" fmla="*/ 182 w 326"/>
                <a:gd name="T69" fmla="*/ 35 h 526"/>
                <a:gd name="T70" fmla="*/ 159 w 326"/>
                <a:gd name="T71" fmla="*/ 47 h 526"/>
                <a:gd name="T72" fmla="*/ 130 w 326"/>
                <a:gd name="T73" fmla="*/ 74 h 526"/>
                <a:gd name="T74" fmla="*/ 104 w 326"/>
                <a:gd name="T75" fmla="*/ 72 h 526"/>
                <a:gd name="T76" fmla="*/ 78 w 326"/>
                <a:gd name="T77" fmla="*/ 94 h 526"/>
                <a:gd name="T78" fmla="*/ 47 w 326"/>
                <a:gd name="T79" fmla="*/ 79 h 526"/>
                <a:gd name="T80" fmla="*/ 26 w 326"/>
                <a:gd name="T81" fmla="*/ 72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526"/>
                <a:gd name="T125" fmla="*/ 326 w 326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526">
                  <a:moveTo>
                    <a:pt x="26" y="54"/>
                  </a:moveTo>
                  <a:lnTo>
                    <a:pt x="11" y="64"/>
                  </a:lnTo>
                  <a:lnTo>
                    <a:pt x="11" y="79"/>
                  </a:lnTo>
                  <a:lnTo>
                    <a:pt x="15" y="90"/>
                  </a:lnTo>
                  <a:lnTo>
                    <a:pt x="4" y="103"/>
                  </a:lnTo>
                  <a:lnTo>
                    <a:pt x="10" y="116"/>
                  </a:lnTo>
                  <a:lnTo>
                    <a:pt x="4" y="132"/>
                  </a:lnTo>
                  <a:lnTo>
                    <a:pt x="11" y="136"/>
                  </a:lnTo>
                  <a:lnTo>
                    <a:pt x="33" y="132"/>
                  </a:lnTo>
                  <a:lnTo>
                    <a:pt x="40" y="149"/>
                  </a:lnTo>
                  <a:lnTo>
                    <a:pt x="47" y="176"/>
                  </a:lnTo>
                  <a:lnTo>
                    <a:pt x="44" y="196"/>
                  </a:lnTo>
                  <a:lnTo>
                    <a:pt x="55" y="213"/>
                  </a:lnTo>
                  <a:lnTo>
                    <a:pt x="50" y="231"/>
                  </a:lnTo>
                  <a:lnTo>
                    <a:pt x="47" y="240"/>
                  </a:lnTo>
                  <a:lnTo>
                    <a:pt x="47" y="255"/>
                  </a:lnTo>
                  <a:lnTo>
                    <a:pt x="33" y="268"/>
                  </a:lnTo>
                  <a:lnTo>
                    <a:pt x="33" y="285"/>
                  </a:lnTo>
                  <a:lnTo>
                    <a:pt x="33" y="296"/>
                  </a:lnTo>
                  <a:lnTo>
                    <a:pt x="44" y="309"/>
                  </a:lnTo>
                  <a:lnTo>
                    <a:pt x="47" y="321"/>
                  </a:lnTo>
                  <a:lnTo>
                    <a:pt x="47" y="336"/>
                  </a:lnTo>
                  <a:lnTo>
                    <a:pt x="29" y="350"/>
                  </a:lnTo>
                  <a:lnTo>
                    <a:pt x="23" y="358"/>
                  </a:lnTo>
                  <a:lnTo>
                    <a:pt x="21" y="378"/>
                  </a:lnTo>
                  <a:lnTo>
                    <a:pt x="15" y="385"/>
                  </a:lnTo>
                  <a:lnTo>
                    <a:pt x="6" y="389"/>
                  </a:lnTo>
                  <a:lnTo>
                    <a:pt x="4" y="413"/>
                  </a:lnTo>
                  <a:lnTo>
                    <a:pt x="0" y="433"/>
                  </a:lnTo>
                  <a:lnTo>
                    <a:pt x="10" y="444"/>
                  </a:lnTo>
                  <a:lnTo>
                    <a:pt x="23" y="459"/>
                  </a:lnTo>
                  <a:lnTo>
                    <a:pt x="34" y="465"/>
                  </a:lnTo>
                  <a:lnTo>
                    <a:pt x="43" y="485"/>
                  </a:lnTo>
                  <a:lnTo>
                    <a:pt x="44" y="507"/>
                  </a:lnTo>
                  <a:lnTo>
                    <a:pt x="55" y="517"/>
                  </a:lnTo>
                  <a:lnTo>
                    <a:pt x="67" y="505"/>
                  </a:lnTo>
                  <a:lnTo>
                    <a:pt x="78" y="505"/>
                  </a:lnTo>
                  <a:lnTo>
                    <a:pt x="104" y="525"/>
                  </a:lnTo>
                  <a:lnTo>
                    <a:pt x="116" y="507"/>
                  </a:lnTo>
                  <a:lnTo>
                    <a:pt x="140" y="496"/>
                  </a:lnTo>
                  <a:lnTo>
                    <a:pt x="154" y="490"/>
                  </a:lnTo>
                  <a:lnTo>
                    <a:pt x="145" y="473"/>
                  </a:lnTo>
                  <a:lnTo>
                    <a:pt x="143" y="459"/>
                  </a:lnTo>
                  <a:lnTo>
                    <a:pt x="163" y="461"/>
                  </a:lnTo>
                  <a:lnTo>
                    <a:pt x="188" y="453"/>
                  </a:lnTo>
                  <a:lnTo>
                    <a:pt x="200" y="470"/>
                  </a:lnTo>
                  <a:lnTo>
                    <a:pt x="211" y="473"/>
                  </a:lnTo>
                  <a:lnTo>
                    <a:pt x="238" y="483"/>
                  </a:lnTo>
                  <a:lnTo>
                    <a:pt x="247" y="478"/>
                  </a:lnTo>
                  <a:lnTo>
                    <a:pt x="244" y="398"/>
                  </a:lnTo>
                  <a:lnTo>
                    <a:pt x="262" y="348"/>
                  </a:lnTo>
                  <a:lnTo>
                    <a:pt x="284" y="272"/>
                  </a:lnTo>
                  <a:lnTo>
                    <a:pt x="286" y="226"/>
                  </a:lnTo>
                  <a:lnTo>
                    <a:pt x="319" y="199"/>
                  </a:lnTo>
                  <a:lnTo>
                    <a:pt x="325" y="189"/>
                  </a:lnTo>
                  <a:lnTo>
                    <a:pt x="314" y="176"/>
                  </a:lnTo>
                  <a:lnTo>
                    <a:pt x="310" y="156"/>
                  </a:lnTo>
                  <a:lnTo>
                    <a:pt x="307" y="138"/>
                  </a:lnTo>
                  <a:lnTo>
                    <a:pt x="292" y="118"/>
                  </a:lnTo>
                  <a:lnTo>
                    <a:pt x="302" y="101"/>
                  </a:lnTo>
                  <a:lnTo>
                    <a:pt x="281" y="86"/>
                  </a:lnTo>
                  <a:lnTo>
                    <a:pt x="281" y="44"/>
                  </a:lnTo>
                  <a:lnTo>
                    <a:pt x="263" y="32"/>
                  </a:lnTo>
                  <a:lnTo>
                    <a:pt x="267" y="17"/>
                  </a:lnTo>
                  <a:lnTo>
                    <a:pt x="247" y="13"/>
                  </a:lnTo>
                  <a:lnTo>
                    <a:pt x="234" y="17"/>
                  </a:lnTo>
                  <a:lnTo>
                    <a:pt x="223" y="0"/>
                  </a:lnTo>
                  <a:lnTo>
                    <a:pt x="200" y="20"/>
                  </a:lnTo>
                  <a:lnTo>
                    <a:pt x="198" y="30"/>
                  </a:lnTo>
                  <a:lnTo>
                    <a:pt x="182" y="35"/>
                  </a:lnTo>
                  <a:lnTo>
                    <a:pt x="174" y="32"/>
                  </a:lnTo>
                  <a:lnTo>
                    <a:pt x="159" y="47"/>
                  </a:lnTo>
                  <a:lnTo>
                    <a:pt x="156" y="57"/>
                  </a:lnTo>
                  <a:lnTo>
                    <a:pt x="130" y="74"/>
                  </a:lnTo>
                  <a:lnTo>
                    <a:pt x="122" y="69"/>
                  </a:lnTo>
                  <a:lnTo>
                    <a:pt x="104" y="72"/>
                  </a:lnTo>
                  <a:lnTo>
                    <a:pt x="96" y="84"/>
                  </a:lnTo>
                  <a:lnTo>
                    <a:pt x="78" y="94"/>
                  </a:lnTo>
                  <a:lnTo>
                    <a:pt x="61" y="90"/>
                  </a:lnTo>
                  <a:lnTo>
                    <a:pt x="47" y="79"/>
                  </a:lnTo>
                  <a:lnTo>
                    <a:pt x="39" y="79"/>
                  </a:lnTo>
                  <a:lnTo>
                    <a:pt x="26" y="72"/>
                  </a:lnTo>
                  <a:lnTo>
                    <a:pt x="26" y="54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9" name="Freeform 90"/>
            <p:cNvSpPr>
              <a:spLocks noChangeAspect="1"/>
            </p:cNvSpPr>
            <p:nvPr/>
          </p:nvSpPr>
          <p:spPr bwMode="auto">
            <a:xfrm>
              <a:off x="2792774" y="2408878"/>
              <a:ext cx="635393" cy="532802"/>
            </a:xfrm>
            <a:custGeom>
              <a:avLst/>
              <a:gdLst>
                <a:gd name="T0" fmla="*/ 159 w 311"/>
                <a:gd name="T1" fmla="*/ 0 h 248"/>
                <a:gd name="T2" fmla="*/ 177 w 311"/>
                <a:gd name="T3" fmla="*/ 35 h 248"/>
                <a:gd name="T4" fmla="*/ 188 w 311"/>
                <a:gd name="T5" fmla="*/ 60 h 248"/>
                <a:gd name="T6" fmla="*/ 195 w 311"/>
                <a:gd name="T7" fmla="*/ 71 h 248"/>
                <a:gd name="T8" fmla="*/ 198 w 311"/>
                <a:gd name="T9" fmla="*/ 88 h 248"/>
                <a:gd name="T10" fmla="*/ 221 w 311"/>
                <a:gd name="T11" fmla="*/ 103 h 248"/>
                <a:gd name="T12" fmla="*/ 240 w 311"/>
                <a:gd name="T13" fmla="*/ 117 h 248"/>
                <a:gd name="T14" fmla="*/ 269 w 311"/>
                <a:gd name="T15" fmla="*/ 140 h 248"/>
                <a:gd name="T16" fmla="*/ 296 w 311"/>
                <a:gd name="T17" fmla="*/ 155 h 248"/>
                <a:gd name="T18" fmla="*/ 310 w 311"/>
                <a:gd name="T19" fmla="*/ 166 h 248"/>
                <a:gd name="T20" fmla="*/ 304 w 311"/>
                <a:gd name="T21" fmla="*/ 177 h 248"/>
                <a:gd name="T22" fmla="*/ 296 w 311"/>
                <a:gd name="T23" fmla="*/ 181 h 248"/>
                <a:gd name="T24" fmla="*/ 291 w 311"/>
                <a:gd name="T25" fmla="*/ 183 h 248"/>
                <a:gd name="T26" fmla="*/ 292 w 311"/>
                <a:gd name="T27" fmla="*/ 194 h 248"/>
                <a:gd name="T28" fmla="*/ 284 w 311"/>
                <a:gd name="T29" fmla="*/ 198 h 248"/>
                <a:gd name="T30" fmla="*/ 276 w 311"/>
                <a:gd name="T31" fmla="*/ 203 h 248"/>
                <a:gd name="T32" fmla="*/ 267 w 311"/>
                <a:gd name="T33" fmla="*/ 203 h 248"/>
                <a:gd name="T34" fmla="*/ 245 w 311"/>
                <a:gd name="T35" fmla="*/ 218 h 248"/>
                <a:gd name="T36" fmla="*/ 240 w 311"/>
                <a:gd name="T37" fmla="*/ 210 h 248"/>
                <a:gd name="T38" fmla="*/ 229 w 311"/>
                <a:gd name="T39" fmla="*/ 203 h 248"/>
                <a:gd name="T40" fmla="*/ 217 w 311"/>
                <a:gd name="T41" fmla="*/ 196 h 248"/>
                <a:gd name="T42" fmla="*/ 209 w 311"/>
                <a:gd name="T43" fmla="*/ 198 h 248"/>
                <a:gd name="T44" fmla="*/ 203 w 311"/>
                <a:gd name="T45" fmla="*/ 203 h 248"/>
                <a:gd name="T46" fmla="*/ 203 w 311"/>
                <a:gd name="T47" fmla="*/ 210 h 248"/>
                <a:gd name="T48" fmla="*/ 211 w 311"/>
                <a:gd name="T49" fmla="*/ 218 h 248"/>
                <a:gd name="T50" fmla="*/ 206 w 311"/>
                <a:gd name="T51" fmla="*/ 225 h 248"/>
                <a:gd name="T52" fmla="*/ 195 w 311"/>
                <a:gd name="T53" fmla="*/ 227 h 248"/>
                <a:gd name="T54" fmla="*/ 188 w 311"/>
                <a:gd name="T55" fmla="*/ 232 h 248"/>
                <a:gd name="T56" fmla="*/ 185 w 311"/>
                <a:gd name="T57" fmla="*/ 240 h 248"/>
                <a:gd name="T58" fmla="*/ 177 w 311"/>
                <a:gd name="T59" fmla="*/ 245 h 248"/>
                <a:gd name="T60" fmla="*/ 169 w 311"/>
                <a:gd name="T61" fmla="*/ 247 h 248"/>
                <a:gd name="T62" fmla="*/ 151 w 311"/>
                <a:gd name="T63" fmla="*/ 245 h 248"/>
                <a:gd name="T64" fmla="*/ 127 w 311"/>
                <a:gd name="T65" fmla="*/ 242 h 248"/>
                <a:gd name="T66" fmla="*/ 110 w 311"/>
                <a:gd name="T67" fmla="*/ 232 h 248"/>
                <a:gd name="T68" fmla="*/ 94 w 311"/>
                <a:gd name="T69" fmla="*/ 220 h 248"/>
                <a:gd name="T70" fmla="*/ 70 w 311"/>
                <a:gd name="T71" fmla="*/ 203 h 248"/>
                <a:gd name="T72" fmla="*/ 62 w 311"/>
                <a:gd name="T73" fmla="*/ 196 h 248"/>
                <a:gd name="T74" fmla="*/ 50 w 311"/>
                <a:gd name="T75" fmla="*/ 194 h 248"/>
                <a:gd name="T76" fmla="*/ 26 w 311"/>
                <a:gd name="T77" fmla="*/ 190 h 248"/>
                <a:gd name="T78" fmla="*/ 11 w 311"/>
                <a:gd name="T79" fmla="*/ 190 h 248"/>
                <a:gd name="T80" fmla="*/ 6 w 311"/>
                <a:gd name="T81" fmla="*/ 183 h 248"/>
                <a:gd name="T82" fmla="*/ 3 w 311"/>
                <a:gd name="T83" fmla="*/ 170 h 248"/>
                <a:gd name="T84" fmla="*/ 6 w 311"/>
                <a:gd name="T85" fmla="*/ 155 h 248"/>
                <a:gd name="T86" fmla="*/ 11 w 311"/>
                <a:gd name="T87" fmla="*/ 142 h 248"/>
                <a:gd name="T88" fmla="*/ 8 w 311"/>
                <a:gd name="T89" fmla="*/ 137 h 248"/>
                <a:gd name="T90" fmla="*/ 6 w 311"/>
                <a:gd name="T91" fmla="*/ 125 h 248"/>
                <a:gd name="T92" fmla="*/ 0 w 311"/>
                <a:gd name="T93" fmla="*/ 113 h 248"/>
                <a:gd name="T94" fmla="*/ 0 w 311"/>
                <a:gd name="T95" fmla="*/ 103 h 248"/>
                <a:gd name="T96" fmla="*/ 6 w 311"/>
                <a:gd name="T97" fmla="*/ 99 h 248"/>
                <a:gd name="T98" fmla="*/ 11 w 311"/>
                <a:gd name="T99" fmla="*/ 95 h 248"/>
                <a:gd name="T100" fmla="*/ 8 w 311"/>
                <a:gd name="T101" fmla="*/ 83 h 248"/>
                <a:gd name="T102" fmla="*/ 11 w 311"/>
                <a:gd name="T103" fmla="*/ 75 h 248"/>
                <a:gd name="T104" fmla="*/ 26 w 311"/>
                <a:gd name="T105" fmla="*/ 64 h 248"/>
                <a:gd name="T106" fmla="*/ 41 w 311"/>
                <a:gd name="T107" fmla="*/ 64 h 248"/>
                <a:gd name="T108" fmla="*/ 55 w 311"/>
                <a:gd name="T109" fmla="*/ 60 h 248"/>
                <a:gd name="T110" fmla="*/ 63 w 311"/>
                <a:gd name="T111" fmla="*/ 50 h 248"/>
                <a:gd name="T112" fmla="*/ 62 w 311"/>
                <a:gd name="T113" fmla="*/ 42 h 248"/>
                <a:gd name="T114" fmla="*/ 81 w 311"/>
                <a:gd name="T115" fmla="*/ 25 h 248"/>
                <a:gd name="T116" fmla="*/ 105 w 311"/>
                <a:gd name="T117" fmla="*/ 27 h 248"/>
                <a:gd name="T118" fmla="*/ 114 w 311"/>
                <a:gd name="T119" fmla="*/ 18 h 248"/>
                <a:gd name="T120" fmla="*/ 133 w 311"/>
                <a:gd name="T121" fmla="*/ 15 h 248"/>
                <a:gd name="T122" fmla="*/ 145 w 311"/>
                <a:gd name="T123" fmla="*/ 8 h 248"/>
                <a:gd name="T124" fmla="*/ 159 w 311"/>
                <a:gd name="T125" fmla="*/ 0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1"/>
                <a:gd name="T190" fmla="*/ 0 h 248"/>
                <a:gd name="T191" fmla="*/ 311 w 311"/>
                <a:gd name="T192" fmla="*/ 248 h 2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1" h="248">
                  <a:moveTo>
                    <a:pt x="159" y="0"/>
                  </a:moveTo>
                  <a:lnTo>
                    <a:pt x="177" y="35"/>
                  </a:lnTo>
                  <a:lnTo>
                    <a:pt x="188" y="60"/>
                  </a:lnTo>
                  <a:lnTo>
                    <a:pt x="195" y="71"/>
                  </a:lnTo>
                  <a:lnTo>
                    <a:pt x="198" y="88"/>
                  </a:lnTo>
                  <a:lnTo>
                    <a:pt x="221" y="103"/>
                  </a:lnTo>
                  <a:lnTo>
                    <a:pt x="240" y="117"/>
                  </a:lnTo>
                  <a:lnTo>
                    <a:pt x="269" y="140"/>
                  </a:lnTo>
                  <a:lnTo>
                    <a:pt x="296" y="155"/>
                  </a:lnTo>
                  <a:lnTo>
                    <a:pt x="310" y="166"/>
                  </a:lnTo>
                  <a:lnTo>
                    <a:pt x="304" y="177"/>
                  </a:lnTo>
                  <a:lnTo>
                    <a:pt x="296" y="181"/>
                  </a:lnTo>
                  <a:lnTo>
                    <a:pt x="291" y="183"/>
                  </a:lnTo>
                  <a:lnTo>
                    <a:pt x="292" y="194"/>
                  </a:lnTo>
                  <a:lnTo>
                    <a:pt x="284" y="198"/>
                  </a:lnTo>
                  <a:lnTo>
                    <a:pt x="276" y="203"/>
                  </a:lnTo>
                  <a:lnTo>
                    <a:pt x="267" y="203"/>
                  </a:lnTo>
                  <a:lnTo>
                    <a:pt x="245" y="218"/>
                  </a:lnTo>
                  <a:lnTo>
                    <a:pt x="240" y="210"/>
                  </a:lnTo>
                  <a:lnTo>
                    <a:pt x="229" y="203"/>
                  </a:lnTo>
                  <a:lnTo>
                    <a:pt x="217" y="196"/>
                  </a:lnTo>
                  <a:lnTo>
                    <a:pt x="209" y="198"/>
                  </a:lnTo>
                  <a:lnTo>
                    <a:pt x="203" y="203"/>
                  </a:lnTo>
                  <a:lnTo>
                    <a:pt x="203" y="210"/>
                  </a:lnTo>
                  <a:lnTo>
                    <a:pt x="211" y="218"/>
                  </a:lnTo>
                  <a:lnTo>
                    <a:pt x="206" y="225"/>
                  </a:lnTo>
                  <a:lnTo>
                    <a:pt x="195" y="227"/>
                  </a:lnTo>
                  <a:lnTo>
                    <a:pt x="188" y="232"/>
                  </a:lnTo>
                  <a:lnTo>
                    <a:pt x="185" y="240"/>
                  </a:lnTo>
                  <a:lnTo>
                    <a:pt x="177" y="245"/>
                  </a:lnTo>
                  <a:lnTo>
                    <a:pt x="169" y="247"/>
                  </a:lnTo>
                  <a:lnTo>
                    <a:pt x="151" y="245"/>
                  </a:lnTo>
                  <a:lnTo>
                    <a:pt x="127" y="242"/>
                  </a:lnTo>
                  <a:lnTo>
                    <a:pt x="110" y="232"/>
                  </a:lnTo>
                  <a:lnTo>
                    <a:pt x="94" y="220"/>
                  </a:lnTo>
                  <a:lnTo>
                    <a:pt x="70" y="203"/>
                  </a:lnTo>
                  <a:lnTo>
                    <a:pt x="62" y="196"/>
                  </a:lnTo>
                  <a:lnTo>
                    <a:pt x="50" y="194"/>
                  </a:lnTo>
                  <a:lnTo>
                    <a:pt x="26" y="190"/>
                  </a:lnTo>
                  <a:lnTo>
                    <a:pt x="11" y="190"/>
                  </a:lnTo>
                  <a:lnTo>
                    <a:pt x="6" y="183"/>
                  </a:lnTo>
                  <a:lnTo>
                    <a:pt x="3" y="170"/>
                  </a:lnTo>
                  <a:lnTo>
                    <a:pt x="6" y="155"/>
                  </a:lnTo>
                  <a:lnTo>
                    <a:pt x="11" y="142"/>
                  </a:lnTo>
                  <a:lnTo>
                    <a:pt x="8" y="137"/>
                  </a:lnTo>
                  <a:lnTo>
                    <a:pt x="6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6" y="99"/>
                  </a:lnTo>
                  <a:lnTo>
                    <a:pt x="11" y="95"/>
                  </a:lnTo>
                  <a:lnTo>
                    <a:pt x="8" y="83"/>
                  </a:lnTo>
                  <a:lnTo>
                    <a:pt x="11" y="75"/>
                  </a:lnTo>
                  <a:lnTo>
                    <a:pt x="26" y="64"/>
                  </a:lnTo>
                  <a:lnTo>
                    <a:pt x="41" y="64"/>
                  </a:lnTo>
                  <a:lnTo>
                    <a:pt x="55" y="60"/>
                  </a:lnTo>
                  <a:lnTo>
                    <a:pt x="63" y="50"/>
                  </a:lnTo>
                  <a:lnTo>
                    <a:pt x="62" y="42"/>
                  </a:lnTo>
                  <a:lnTo>
                    <a:pt x="81" y="25"/>
                  </a:lnTo>
                  <a:lnTo>
                    <a:pt x="105" y="27"/>
                  </a:lnTo>
                  <a:lnTo>
                    <a:pt x="114" y="18"/>
                  </a:lnTo>
                  <a:lnTo>
                    <a:pt x="133" y="15"/>
                  </a:lnTo>
                  <a:lnTo>
                    <a:pt x="145" y="8"/>
                  </a:lnTo>
                  <a:lnTo>
                    <a:pt x="159" y="0"/>
                  </a:lnTo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0" name="Freeform 92"/>
            <p:cNvSpPr>
              <a:spLocks noChangeAspect="1"/>
            </p:cNvSpPr>
            <p:nvPr/>
          </p:nvSpPr>
          <p:spPr bwMode="auto">
            <a:xfrm>
              <a:off x="570944" y="626404"/>
              <a:ext cx="922305" cy="1066329"/>
            </a:xfrm>
            <a:custGeom>
              <a:avLst/>
              <a:gdLst>
                <a:gd name="T0" fmla="*/ 248 w 450"/>
                <a:gd name="T1" fmla="*/ 88 h 496"/>
                <a:gd name="T2" fmla="*/ 275 w 450"/>
                <a:gd name="T3" fmla="*/ 64 h 496"/>
                <a:gd name="T4" fmla="*/ 272 w 450"/>
                <a:gd name="T5" fmla="*/ 31 h 496"/>
                <a:gd name="T6" fmla="*/ 319 w 450"/>
                <a:gd name="T7" fmla="*/ 16 h 496"/>
                <a:gd name="T8" fmla="*/ 348 w 450"/>
                <a:gd name="T9" fmla="*/ 0 h 496"/>
                <a:gd name="T10" fmla="*/ 352 w 450"/>
                <a:gd name="T11" fmla="*/ 31 h 496"/>
                <a:gd name="T12" fmla="*/ 381 w 450"/>
                <a:gd name="T13" fmla="*/ 70 h 496"/>
                <a:gd name="T14" fmla="*/ 376 w 450"/>
                <a:gd name="T15" fmla="*/ 101 h 496"/>
                <a:gd name="T16" fmla="*/ 352 w 450"/>
                <a:gd name="T17" fmla="*/ 114 h 496"/>
                <a:gd name="T18" fmla="*/ 339 w 450"/>
                <a:gd name="T19" fmla="*/ 121 h 496"/>
                <a:gd name="T20" fmla="*/ 342 w 450"/>
                <a:gd name="T21" fmla="*/ 163 h 496"/>
                <a:gd name="T22" fmla="*/ 358 w 450"/>
                <a:gd name="T23" fmla="*/ 192 h 496"/>
                <a:gd name="T24" fmla="*/ 376 w 450"/>
                <a:gd name="T25" fmla="*/ 226 h 496"/>
                <a:gd name="T26" fmla="*/ 381 w 450"/>
                <a:gd name="T27" fmla="*/ 244 h 496"/>
                <a:gd name="T28" fmla="*/ 370 w 450"/>
                <a:gd name="T29" fmla="*/ 254 h 496"/>
                <a:gd name="T30" fmla="*/ 339 w 450"/>
                <a:gd name="T31" fmla="*/ 244 h 496"/>
                <a:gd name="T32" fmla="*/ 321 w 450"/>
                <a:gd name="T33" fmla="*/ 260 h 496"/>
                <a:gd name="T34" fmla="*/ 332 w 450"/>
                <a:gd name="T35" fmla="*/ 303 h 496"/>
                <a:gd name="T36" fmla="*/ 350 w 450"/>
                <a:gd name="T37" fmla="*/ 315 h 496"/>
                <a:gd name="T38" fmla="*/ 387 w 450"/>
                <a:gd name="T39" fmla="*/ 310 h 496"/>
                <a:gd name="T40" fmla="*/ 420 w 450"/>
                <a:gd name="T41" fmla="*/ 354 h 496"/>
                <a:gd name="T42" fmla="*/ 439 w 450"/>
                <a:gd name="T43" fmla="*/ 376 h 496"/>
                <a:gd name="T44" fmla="*/ 449 w 450"/>
                <a:gd name="T45" fmla="*/ 405 h 496"/>
                <a:gd name="T46" fmla="*/ 438 w 450"/>
                <a:gd name="T47" fmla="*/ 422 h 496"/>
                <a:gd name="T48" fmla="*/ 386 w 450"/>
                <a:gd name="T49" fmla="*/ 420 h 496"/>
                <a:gd name="T50" fmla="*/ 362 w 450"/>
                <a:gd name="T51" fmla="*/ 437 h 496"/>
                <a:gd name="T52" fmla="*/ 342 w 450"/>
                <a:gd name="T53" fmla="*/ 429 h 496"/>
                <a:gd name="T54" fmla="*/ 321 w 450"/>
                <a:gd name="T55" fmla="*/ 433 h 496"/>
                <a:gd name="T56" fmla="*/ 292 w 450"/>
                <a:gd name="T57" fmla="*/ 427 h 496"/>
                <a:gd name="T58" fmla="*/ 266 w 450"/>
                <a:gd name="T59" fmla="*/ 418 h 496"/>
                <a:gd name="T60" fmla="*/ 246 w 450"/>
                <a:gd name="T61" fmla="*/ 427 h 496"/>
                <a:gd name="T62" fmla="*/ 251 w 450"/>
                <a:gd name="T63" fmla="*/ 437 h 496"/>
                <a:gd name="T64" fmla="*/ 233 w 450"/>
                <a:gd name="T65" fmla="*/ 452 h 496"/>
                <a:gd name="T66" fmla="*/ 228 w 450"/>
                <a:gd name="T67" fmla="*/ 471 h 496"/>
                <a:gd name="T68" fmla="*/ 222 w 450"/>
                <a:gd name="T69" fmla="*/ 486 h 496"/>
                <a:gd name="T70" fmla="*/ 176 w 450"/>
                <a:gd name="T71" fmla="*/ 493 h 496"/>
                <a:gd name="T72" fmla="*/ 144 w 450"/>
                <a:gd name="T73" fmla="*/ 483 h 496"/>
                <a:gd name="T74" fmla="*/ 115 w 450"/>
                <a:gd name="T75" fmla="*/ 466 h 496"/>
                <a:gd name="T76" fmla="*/ 97 w 450"/>
                <a:gd name="T77" fmla="*/ 475 h 496"/>
                <a:gd name="T78" fmla="*/ 83 w 450"/>
                <a:gd name="T79" fmla="*/ 488 h 496"/>
                <a:gd name="T80" fmla="*/ 61 w 450"/>
                <a:gd name="T81" fmla="*/ 471 h 496"/>
                <a:gd name="T82" fmla="*/ 34 w 450"/>
                <a:gd name="T83" fmla="*/ 449 h 496"/>
                <a:gd name="T84" fmla="*/ 23 w 450"/>
                <a:gd name="T85" fmla="*/ 418 h 496"/>
                <a:gd name="T86" fmla="*/ 18 w 450"/>
                <a:gd name="T87" fmla="*/ 400 h 496"/>
                <a:gd name="T88" fmla="*/ 40 w 450"/>
                <a:gd name="T89" fmla="*/ 378 h 496"/>
                <a:gd name="T90" fmla="*/ 52 w 450"/>
                <a:gd name="T91" fmla="*/ 351 h 496"/>
                <a:gd name="T92" fmla="*/ 55 w 450"/>
                <a:gd name="T93" fmla="*/ 330 h 496"/>
                <a:gd name="T94" fmla="*/ 21 w 450"/>
                <a:gd name="T95" fmla="*/ 299 h 496"/>
                <a:gd name="T96" fmla="*/ 0 w 450"/>
                <a:gd name="T97" fmla="*/ 280 h 496"/>
                <a:gd name="T98" fmla="*/ 29 w 450"/>
                <a:gd name="T99" fmla="*/ 266 h 496"/>
                <a:gd name="T100" fmla="*/ 44 w 450"/>
                <a:gd name="T101" fmla="*/ 251 h 496"/>
                <a:gd name="T102" fmla="*/ 69 w 450"/>
                <a:gd name="T103" fmla="*/ 236 h 496"/>
                <a:gd name="T104" fmla="*/ 78 w 450"/>
                <a:gd name="T105" fmla="*/ 219 h 496"/>
                <a:gd name="T106" fmla="*/ 110 w 450"/>
                <a:gd name="T107" fmla="*/ 204 h 496"/>
                <a:gd name="T108" fmla="*/ 136 w 450"/>
                <a:gd name="T109" fmla="*/ 200 h 496"/>
                <a:gd name="T110" fmla="*/ 176 w 450"/>
                <a:gd name="T111" fmla="*/ 204 h 496"/>
                <a:gd name="T112" fmla="*/ 212 w 450"/>
                <a:gd name="T113" fmla="*/ 192 h 496"/>
                <a:gd name="T114" fmla="*/ 214 w 450"/>
                <a:gd name="T115" fmla="*/ 183 h 496"/>
                <a:gd name="T116" fmla="*/ 232 w 450"/>
                <a:gd name="T117" fmla="*/ 178 h 496"/>
                <a:gd name="T118" fmla="*/ 237 w 450"/>
                <a:gd name="T119" fmla="*/ 141 h 496"/>
                <a:gd name="T120" fmla="*/ 232 w 450"/>
                <a:gd name="T121" fmla="*/ 116 h 4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0"/>
                <a:gd name="T184" fmla="*/ 0 h 496"/>
                <a:gd name="T185" fmla="*/ 450 w 450"/>
                <a:gd name="T186" fmla="*/ 496 h 4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0" h="496">
                  <a:moveTo>
                    <a:pt x="232" y="97"/>
                  </a:moveTo>
                  <a:lnTo>
                    <a:pt x="248" y="88"/>
                  </a:lnTo>
                  <a:lnTo>
                    <a:pt x="269" y="70"/>
                  </a:lnTo>
                  <a:lnTo>
                    <a:pt x="275" y="64"/>
                  </a:lnTo>
                  <a:lnTo>
                    <a:pt x="269" y="39"/>
                  </a:lnTo>
                  <a:lnTo>
                    <a:pt x="272" y="31"/>
                  </a:lnTo>
                  <a:lnTo>
                    <a:pt x="303" y="19"/>
                  </a:lnTo>
                  <a:lnTo>
                    <a:pt x="319" y="16"/>
                  </a:lnTo>
                  <a:lnTo>
                    <a:pt x="337" y="0"/>
                  </a:lnTo>
                  <a:lnTo>
                    <a:pt x="348" y="0"/>
                  </a:lnTo>
                  <a:lnTo>
                    <a:pt x="350" y="11"/>
                  </a:lnTo>
                  <a:lnTo>
                    <a:pt x="352" y="31"/>
                  </a:lnTo>
                  <a:lnTo>
                    <a:pt x="370" y="53"/>
                  </a:lnTo>
                  <a:lnTo>
                    <a:pt x="381" y="70"/>
                  </a:lnTo>
                  <a:lnTo>
                    <a:pt x="381" y="88"/>
                  </a:lnTo>
                  <a:lnTo>
                    <a:pt x="376" y="101"/>
                  </a:lnTo>
                  <a:lnTo>
                    <a:pt x="362" y="114"/>
                  </a:lnTo>
                  <a:lnTo>
                    <a:pt x="352" y="114"/>
                  </a:lnTo>
                  <a:lnTo>
                    <a:pt x="345" y="114"/>
                  </a:lnTo>
                  <a:lnTo>
                    <a:pt x="339" y="121"/>
                  </a:lnTo>
                  <a:lnTo>
                    <a:pt x="345" y="136"/>
                  </a:lnTo>
                  <a:lnTo>
                    <a:pt x="342" y="163"/>
                  </a:lnTo>
                  <a:lnTo>
                    <a:pt x="355" y="176"/>
                  </a:lnTo>
                  <a:lnTo>
                    <a:pt x="358" y="192"/>
                  </a:lnTo>
                  <a:lnTo>
                    <a:pt x="368" y="215"/>
                  </a:lnTo>
                  <a:lnTo>
                    <a:pt x="376" y="226"/>
                  </a:lnTo>
                  <a:lnTo>
                    <a:pt x="386" y="235"/>
                  </a:lnTo>
                  <a:lnTo>
                    <a:pt x="381" y="244"/>
                  </a:lnTo>
                  <a:lnTo>
                    <a:pt x="376" y="251"/>
                  </a:lnTo>
                  <a:lnTo>
                    <a:pt x="370" y="254"/>
                  </a:lnTo>
                  <a:lnTo>
                    <a:pt x="355" y="244"/>
                  </a:lnTo>
                  <a:lnTo>
                    <a:pt x="339" y="244"/>
                  </a:lnTo>
                  <a:lnTo>
                    <a:pt x="327" y="251"/>
                  </a:lnTo>
                  <a:lnTo>
                    <a:pt x="321" y="260"/>
                  </a:lnTo>
                  <a:lnTo>
                    <a:pt x="332" y="273"/>
                  </a:lnTo>
                  <a:lnTo>
                    <a:pt x="332" y="303"/>
                  </a:lnTo>
                  <a:lnTo>
                    <a:pt x="342" y="312"/>
                  </a:lnTo>
                  <a:lnTo>
                    <a:pt x="350" y="315"/>
                  </a:lnTo>
                  <a:lnTo>
                    <a:pt x="368" y="312"/>
                  </a:lnTo>
                  <a:lnTo>
                    <a:pt x="387" y="310"/>
                  </a:lnTo>
                  <a:lnTo>
                    <a:pt x="402" y="336"/>
                  </a:lnTo>
                  <a:lnTo>
                    <a:pt x="420" y="354"/>
                  </a:lnTo>
                  <a:lnTo>
                    <a:pt x="431" y="365"/>
                  </a:lnTo>
                  <a:lnTo>
                    <a:pt x="439" y="376"/>
                  </a:lnTo>
                  <a:lnTo>
                    <a:pt x="439" y="395"/>
                  </a:lnTo>
                  <a:lnTo>
                    <a:pt x="449" y="405"/>
                  </a:lnTo>
                  <a:lnTo>
                    <a:pt x="449" y="410"/>
                  </a:lnTo>
                  <a:lnTo>
                    <a:pt x="438" y="422"/>
                  </a:lnTo>
                  <a:lnTo>
                    <a:pt x="391" y="418"/>
                  </a:lnTo>
                  <a:lnTo>
                    <a:pt x="386" y="420"/>
                  </a:lnTo>
                  <a:lnTo>
                    <a:pt x="376" y="433"/>
                  </a:lnTo>
                  <a:lnTo>
                    <a:pt x="362" y="437"/>
                  </a:lnTo>
                  <a:lnTo>
                    <a:pt x="345" y="425"/>
                  </a:lnTo>
                  <a:lnTo>
                    <a:pt x="342" y="429"/>
                  </a:lnTo>
                  <a:lnTo>
                    <a:pt x="330" y="429"/>
                  </a:lnTo>
                  <a:lnTo>
                    <a:pt x="321" y="433"/>
                  </a:lnTo>
                  <a:lnTo>
                    <a:pt x="303" y="433"/>
                  </a:lnTo>
                  <a:lnTo>
                    <a:pt x="292" y="427"/>
                  </a:lnTo>
                  <a:lnTo>
                    <a:pt x="275" y="422"/>
                  </a:lnTo>
                  <a:lnTo>
                    <a:pt x="266" y="418"/>
                  </a:lnTo>
                  <a:lnTo>
                    <a:pt x="255" y="422"/>
                  </a:lnTo>
                  <a:lnTo>
                    <a:pt x="246" y="427"/>
                  </a:lnTo>
                  <a:lnTo>
                    <a:pt x="248" y="433"/>
                  </a:lnTo>
                  <a:lnTo>
                    <a:pt x="251" y="437"/>
                  </a:lnTo>
                  <a:lnTo>
                    <a:pt x="248" y="444"/>
                  </a:lnTo>
                  <a:lnTo>
                    <a:pt x="233" y="452"/>
                  </a:lnTo>
                  <a:lnTo>
                    <a:pt x="228" y="459"/>
                  </a:lnTo>
                  <a:lnTo>
                    <a:pt x="228" y="471"/>
                  </a:lnTo>
                  <a:lnTo>
                    <a:pt x="228" y="479"/>
                  </a:lnTo>
                  <a:lnTo>
                    <a:pt x="222" y="486"/>
                  </a:lnTo>
                  <a:lnTo>
                    <a:pt x="209" y="490"/>
                  </a:lnTo>
                  <a:lnTo>
                    <a:pt x="176" y="493"/>
                  </a:lnTo>
                  <a:lnTo>
                    <a:pt x="154" y="495"/>
                  </a:lnTo>
                  <a:lnTo>
                    <a:pt x="144" y="483"/>
                  </a:lnTo>
                  <a:lnTo>
                    <a:pt x="130" y="474"/>
                  </a:lnTo>
                  <a:lnTo>
                    <a:pt x="115" y="466"/>
                  </a:lnTo>
                  <a:lnTo>
                    <a:pt x="110" y="471"/>
                  </a:lnTo>
                  <a:lnTo>
                    <a:pt x="97" y="475"/>
                  </a:lnTo>
                  <a:lnTo>
                    <a:pt x="90" y="483"/>
                  </a:lnTo>
                  <a:lnTo>
                    <a:pt x="83" y="488"/>
                  </a:lnTo>
                  <a:lnTo>
                    <a:pt x="75" y="479"/>
                  </a:lnTo>
                  <a:lnTo>
                    <a:pt x="61" y="471"/>
                  </a:lnTo>
                  <a:lnTo>
                    <a:pt x="44" y="466"/>
                  </a:lnTo>
                  <a:lnTo>
                    <a:pt x="34" y="449"/>
                  </a:lnTo>
                  <a:lnTo>
                    <a:pt x="29" y="429"/>
                  </a:lnTo>
                  <a:lnTo>
                    <a:pt x="23" y="418"/>
                  </a:lnTo>
                  <a:lnTo>
                    <a:pt x="18" y="410"/>
                  </a:lnTo>
                  <a:lnTo>
                    <a:pt x="18" y="400"/>
                  </a:lnTo>
                  <a:lnTo>
                    <a:pt x="23" y="388"/>
                  </a:lnTo>
                  <a:lnTo>
                    <a:pt x="40" y="378"/>
                  </a:lnTo>
                  <a:lnTo>
                    <a:pt x="50" y="363"/>
                  </a:lnTo>
                  <a:lnTo>
                    <a:pt x="52" y="351"/>
                  </a:lnTo>
                  <a:lnTo>
                    <a:pt x="58" y="339"/>
                  </a:lnTo>
                  <a:lnTo>
                    <a:pt x="55" y="330"/>
                  </a:lnTo>
                  <a:lnTo>
                    <a:pt x="40" y="317"/>
                  </a:lnTo>
                  <a:lnTo>
                    <a:pt x="21" y="299"/>
                  </a:lnTo>
                  <a:lnTo>
                    <a:pt x="6" y="290"/>
                  </a:lnTo>
                  <a:lnTo>
                    <a:pt x="0" y="280"/>
                  </a:lnTo>
                  <a:lnTo>
                    <a:pt x="3" y="273"/>
                  </a:lnTo>
                  <a:lnTo>
                    <a:pt x="29" y="266"/>
                  </a:lnTo>
                  <a:lnTo>
                    <a:pt x="44" y="266"/>
                  </a:lnTo>
                  <a:lnTo>
                    <a:pt x="44" y="251"/>
                  </a:lnTo>
                  <a:lnTo>
                    <a:pt x="52" y="244"/>
                  </a:lnTo>
                  <a:lnTo>
                    <a:pt x="69" y="236"/>
                  </a:lnTo>
                  <a:lnTo>
                    <a:pt x="72" y="229"/>
                  </a:lnTo>
                  <a:lnTo>
                    <a:pt x="78" y="219"/>
                  </a:lnTo>
                  <a:lnTo>
                    <a:pt x="90" y="207"/>
                  </a:lnTo>
                  <a:lnTo>
                    <a:pt x="110" y="204"/>
                  </a:lnTo>
                  <a:lnTo>
                    <a:pt x="115" y="200"/>
                  </a:lnTo>
                  <a:lnTo>
                    <a:pt x="136" y="200"/>
                  </a:lnTo>
                  <a:lnTo>
                    <a:pt x="150" y="200"/>
                  </a:lnTo>
                  <a:lnTo>
                    <a:pt x="176" y="204"/>
                  </a:lnTo>
                  <a:lnTo>
                    <a:pt x="194" y="198"/>
                  </a:lnTo>
                  <a:lnTo>
                    <a:pt x="212" y="192"/>
                  </a:lnTo>
                  <a:lnTo>
                    <a:pt x="217" y="192"/>
                  </a:lnTo>
                  <a:lnTo>
                    <a:pt x="214" y="183"/>
                  </a:lnTo>
                  <a:lnTo>
                    <a:pt x="222" y="173"/>
                  </a:lnTo>
                  <a:lnTo>
                    <a:pt x="232" y="178"/>
                  </a:lnTo>
                  <a:lnTo>
                    <a:pt x="243" y="173"/>
                  </a:lnTo>
                  <a:lnTo>
                    <a:pt x="237" y="141"/>
                  </a:lnTo>
                  <a:lnTo>
                    <a:pt x="232" y="139"/>
                  </a:lnTo>
                  <a:lnTo>
                    <a:pt x="232" y="116"/>
                  </a:lnTo>
                  <a:lnTo>
                    <a:pt x="232" y="97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1" name="Freeform 93"/>
            <p:cNvSpPr>
              <a:spLocks noChangeAspect="1"/>
            </p:cNvSpPr>
            <p:nvPr/>
          </p:nvSpPr>
          <p:spPr bwMode="auto">
            <a:xfrm>
              <a:off x="676885" y="827432"/>
              <a:ext cx="394681" cy="277508"/>
            </a:xfrm>
            <a:custGeom>
              <a:avLst/>
              <a:gdLst>
                <a:gd name="T0" fmla="*/ 180 w 193"/>
                <a:gd name="T1" fmla="*/ 6 h 129"/>
                <a:gd name="T2" fmla="*/ 151 w 193"/>
                <a:gd name="T3" fmla="*/ 1 h 129"/>
                <a:gd name="T4" fmla="*/ 136 w 193"/>
                <a:gd name="T5" fmla="*/ 1 h 129"/>
                <a:gd name="T6" fmla="*/ 121 w 193"/>
                <a:gd name="T7" fmla="*/ 17 h 129"/>
                <a:gd name="T8" fmla="*/ 114 w 193"/>
                <a:gd name="T9" fmla="*/ 28 h 129"/>
                <a:gd name="T10" fmla="*/ 99 w 193"/>
                <a:gd name="T11" fmla="*/ 30 h 129"/>
                <a:gd name="T12" fmla="*/ 78 w 193"/>
                <a:gd name="T13" fmla="*/ 23 h 129"/>
                <a:gd name="T14" fmla="*/ 67 w 193"/>
                <a:gd name="T15" fmla="*/ 15 h 129"/>
                <a:gd name="T16" fmla="*/ 49 w 193"/>
                <a:gd name="T17" fmla="*/ 3 h 129"/>
                <a:gd name="T18" fmla="*/ 41 w 193"/>
                <a:gd name="T19" fmla="*/ 0 h 129"/>
                <a:gd name="T20" fmla="*/ 26 w 193"/>
                <a:gd name="T21" fmla="*/ 10 h 129"/>
                <a:gd name="T22" fmla="*/ 15 w 193"/>
                <a:gd name="T23" fmla="*/ 23 h 129"/>
                <a:gd name="T24" fmla="*/ 0 w 193"/>
                <a:gd name="T25" fmla="*/ 34 h 129"/>
                <a:gd name="T26" fmla="*/ 11 w 193"/>
                <a:gd name="T27" fmla="*/ 57 h 129"/>
                <a:gd name="T28" fmla="*/ 23 w 193"/>
                <a:gd name="T29" fmla="*/ 72 h 129"/>
                <a:gd name="T30" fmla="*/ 26 w 193"/>
                <a:gd name="T31" fmla="*/ 79 h 129"/>
                <a:gd name="T32" fmla="*/ 18 w 193"/>
                <a:gd name="T33" fmla="*/ 92 h 129"/>
                <a:gd name="T34" fmla="*/ 20 w 193"/>
                <a:gd name="T35" fmla="*/ 107 h 129"/>
                <a:gd name="T36" fmla="*/ 20 w 193"/>
                <a:gd name="T37" fmla="*/ 121 h 129"/>
                <a:gd name="T38" fmla="*/ 26 w 193"/>
                <a:gd name="T39" fmla="*/ 128 h 129"/>
                <a:gd name="T40" fmla="*/ 38 w 193"/>
                <a:gd name="T41" fmla="*/ 116 h 129"/>
                <a:gd name="T42" fmla="*/ 57 w 193"/>
                <a:gd name="T43" fmla="*/ 111 h 129"/>
                <a:gd name="T44" fmla="*/ 67 w 193"/>
                <a:gd name="T45" fmla="*/ 107 h 129"/>
                <a:gd name="T46" fmla="*/ 81 w 193"/>
                <a:gd name="T47" fmla="*/ 108 h 129"/>
                <a:gd name="T48" fmla="*/ 99 w 193"/>
                <a:gd name="T49" fmla="*/ 107 h 129"/>
                <a:gd name="T50" fmla="*/ 114 w 193"/>
                <a:gd name="T51" fmla="*/ 108 h 129"/>
                <a:gd name="T52" fmla="*/ 128 w 193"/>
                <a:gd name="T53" fmla="*/ 111 h 129"/>
                <a:gd name="T54" fmla="*/ 139 w 193"/>
                <a:gd name="T55" fmla="*/ 107 h 129"/>
                <a:gd name="T56" fmla="*/ 160 w 193"/>
                <a:gd name="T57" fmla="*/ 101 h 129"/>
                <a:gd name="T58" fmla="*/ 164 w 193"/>
                <a:gd name="T59" fmla="*/ 88 h 129"/>
                <a:gd name="T60" fmla="*/ 171 w 193"/>
                <a:gd name="T61" fmla="*/ 83 h 129"/>
                <a:gd name="T62" fmla="*/ 180 w 193"/>
                <a:gd name="T63" fmla="*/ 84 h 129"/>
                <a:gd name="T64" fmla="*/ 192 w 193"/>
                <a:gd name="T65" fmla="*/ 83 h 129"/>
                <a:gd name="T66" fmla="*/ 188 w 193"/>
                <a:gd name="T67" fmla="*/ 72 h 129"/>
                <a:gd name="T68" fmla="*/ 188 w 193"/>
                <a:gd name="T69" fmla="*/ 52 h 129"/>
                <a:gd name="T70" fmla="*/ 182 w 193"/>
                <a:gd name="T71" fmla="*/ 44 h 129"/>
                <a:gd name="T72" fmla="*/ 182 w 193"/>
                <a:gd name="T73" fmla="*/ 30 h 129"/>
                <a:gd name="T74" fmla="*/ 180 w 193"/>
                <a:gd name="T75" fmla="*/ 19 h 129"/>
                <a:gd name="T76" fmla="*/ 180 w 193"/>
                <a:gd name="T77" fmla="*/ 6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"/>
                <a:gd name="T118" fmla="*/ 0 h 129"/>
                <a:gd name="T119" fmla="*/ 193 w 193"/>
                <a:gd name="T120" fmla="*/ 129 h 1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" h="129">
                  <a:moveTo>
                    <a:pt x="180" y="6"/>
                  </a:moveTo>
                  <a:lnTo>
                    <a:pt x="151" y="1"/>
                  </a:lnTo>
                  <a:lnTo>
                    <a:pt x="136" y="1"/>
                  </a:lnTo>
                  <a:lnTo>
                    <a:pt x="121" y="17"/>
                  </a:lnTo>
                  <a:lnTo>
                    <a:pt x="114" y="28"/>
                  </a:lnTo>
                  <a:lnTo>
                    <a:pt x="99" y="30"/>
                  </a:lnTo>
                  <a:lnTo>
                    <a:pt x="78" y="23"/>
                  </a:lnTo>
                  <a:lnTo>
                    <a:pt x="67" y="15"/>
                  </a:lnTo>
                  <a:lnTo>
                    <a:pt x="49" y="3"/>
                  </a:lnTo>
                  <a:lnTo>
                    <a:pt x="41" y="0"/>
                  </a:lnTo>
                  <a:lnTo>
                    <a:pt x="26" y="10"/>
                  </a:lnTo>
                  <a:lnTo>
                    <a:pt x="15" y="23"/>
                  </a:lnTo>
                  <a:lnTo>
                    <a:pt x="0" y="34"/>
                  </a:lnTo>
                  <a:lnTo>
                    <a:pt x="11" y="57"/>
                  </a:lnTo>
                  <a:lnTo>
                    <a:pt x="23" y="72"/>
                  </a:lnTo>
                  <a:lnTo>
                    <a:pt x="26" y="79"/>
                  </a:lnTo>
                  <a:lnTo>
                    <a:pt x="18" y="92"/>
                  </a:lnTo>
                  <a:lnTo>
                    <a:pt x="20" y="107"/>
                  </a:lnTo>
                  <a:lnTo>
                    <a:pt x="20" y="121"/>
                  </a:lnTo>
                  <a:lnTo>
                    <a:pt x="26" y="128"/>
                  </a:lnTo>
                  <a:lnTo>
                    <a:pt x="38" y="116"/>
                  </a:lnTo>
                  <a:lnTo>
                    <a:pt x="57" y="111"/>
                  </a:lnTo>
                  <a:lnTo>
                    <a:pt x="67" y="107"/>
                  </a:lnTo>
                  <a:lnTo>
                    <a:pt x="81" y="108"/>
                  </a:lnTo>
                  <a:lnTo>
                    <a:pt x="99" y="107"/>
                  </a:lnTo>
                  <a:lnTo>
                    <a:pt x="114" y="108"/>
                  </a:lnTo>
                  <a:lnTo>
                    <a:pt x="128" y="111"/>
                  </a:lnTo>
                  <a:lnTo>
                    <a:pt x="139" y="107"/>
                  </a:lnTo>
                  <a:lnTo>
                    <a:pt x="160" y="101"/>
                  </a:lnTo>
                  <a:lnTo>
                    <a:pt x="164" y="88"/>
                  </a:lnTo>
                  <a:lnTo>
                    <a:pt x="171" y="83"/>
                  </a:lnTo>
                  <a:lnTo>
                    <a:pt x="180" y="84"/>
                  </a:lnTo>
                  <a:lnTo>
                    <a:pt x="192" y="83"/>
                  </a:lnTo>
                  <a:lnTo>
                    <a:pt x="188" y="72"/>
                  </a:lnTo>
                  <a:lnTo>
                    <a:pt x="188" y="52"/>
                  </a:lnTo>
                  <a:lnTo>
                    <a:pt x="182" y="44"/>
                  </a:lnTo>
                  <a:lnTo>
                    <a:pt x="182" y="30"/>
                  </a:lnTo>
                  <a:lnTo>
                    <a:pt x="180" y="19"/>
                  </a:lnTo>
                  <a:lnTo>
                    <a:pt x="180" y="6"/>
                  </a:lnTo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2" name="Freeform 94"/>
            <p:cNvSpPr>
              <a:spLocks noChangeAspect="1"/>
            </p:cNvSpPr>
            <p:nvPr/>
          </p:nvSpPr>
          <p:spPr bwMode="auto">
            <a:xfrm>
              <a:off x="813983" y="1513555"/>
              <a:ext cx="988779" cy="345244"/>
            </a:xfrm>
            <a:custGeom>
              <a:avLst/>
              <a:gdLst>
                <a:gd name="T0" fmla="*/ 272 w 483"/>
                <a:gd name="T1" fmla="*/ 0 h 161"/>
                <a:gd name="T2" fmla="*/ 245 w 483"/>
                <a:gd name="T3" fmla="*/ 20 h 161"/>
                <a:gd name="T4" fmla="*/ 217 w 483"/>
                <a:gd name="T5" fmla="*/ 12 h 161"/>
                <a:gd name="T6" fmla="*/ 188 w 483"/>
                <a:gd name="T7" fmla="*/ 20 h 161"/>
                <a:gd name="T8" fmla="*/ 165 w 483"/>
                <a:gd name="T9" fmla="*/ 8 h 161"/>
                <a:gd name="T10" fmla="*/ 126 w 483"/>
                <a:gd name="T11" fmla="*/ 8 h 161"/>
                <a:gd name="T12" fmla="*/ 132 w 483"/>
                <a:gd name="T13" fmla="*/ 20 h 161"/>
                <a:gd name="T14" fmla="*/ 121 w 483"/>
                <a:gd name="T15" fmla="*/ 32 h 161"/>
                <a:gd name="T16" fmla="*/ 110 w 483"/>
                <a:gd name="T17" fmla="*/ 49 h 161"/>
                <a:gd name="T18" fmla="*/ 110 w 483"/>
                <a:gd name="T19" fmla="*/ 66 h 161"/>
                <a:gd name="T20" fmla="*/ 79 w 483"/>
                <a:gd name="T21" fmla="*/ 76 h 161"/>
                <a:gd name="T22" fmla="*/ 34 w 483"/>
                <a:gd name="T23" fmla="*/ 89 h 161"/>
                <a:gd name="T24" fmla="*/ 8 w 483"/>
                <a:gd name="T25" fmla="*/ 108 h 161"/>
                <a:gd name="T26" fmla="*/ 0 w 483"/>
                <a:gd name="T27" fmla="*/ 141 h 161"/>
                <a:gd name="T28" fmla="*/ 25 w 483"/>
                <a:gd name="T29" fmla="*/ 152 h 161"/>
                <a:gd name="T30" fmla="*/ 61 w 483"/>
                <a:gd name="T31" fmla="*/ 160 h 161"/>
                <a:gd name="T32" fmla="*/ 103 w 483"/>
                <a:gd name="T33" fmla="*/ 145 h 161"/>
                <a:gd name="T34" fmla="*/ 121 w 483"/>
                <a:gd name="T35" fmla="*/ 114 h 161"/>
                <a:gd name="T36" fmla="*/ 136 w 483"/>
                <a:gd name="T37" fmla="*/ 91 h 161"/>
                <a:gd name="T38" fmla="*/ 168 w 483"/>
                <a:gd name="T39" fmla="*/ 79 h 161"/>
                <a:gd name="T40" fmla="*/ 212 w 483"/>
                <a:gd name="T41" fmla="*/ 47 h 161"/>
                <a:gd name="T42" fmla="*/ 266 w 483"/>
                <a:gd name="T43" fmla="*/ 52 h 161"/>
                <a:gd name="T44" fmla="*/ 303 w 483"/>
                <a:gd name="T45" fmla="*/ 69 h 161"/>
                <a:gd name="T46" fmla="*/ 350 w 483"/>
                <a:gd name="T47" fmla="*/ 84 h 161"/>
                <a:gd name="T48" fmla="*/ 405 w 483"/>
                <a:gd name="T49" fmla="*/ 121 h 161"/>
                <a:gd name="T50" fmla="*/ 465 w 483"/>
                <a:gd name="T51" fmla="*/ 157 h 161"/>
                <a:gd name="T52" fmla="*/ 482 w 483"/>
                <a:gd name="T53" fmla="*/ 141 h 161"/>
                <a:gd name="T54" fmla="*/ 445 w 483"/>
                <a:gd name="T55" fmla="*/ 113 h 161"/>
                <a:gd name="T56" fmla="*/ 416 w 483"/>
                <a:gd name="T57" fmla="*/ 99 h 161"/>
                <a:gd name="T58" fmla="*/ 409 w 483"/>
                <a:gd name="T59" fmla="*/ 81 h 161"/>
                <a:gd name="T60" fmla="*/ 401 w 483"/>
                <a:gd name="T61" fmla="*/ 60 h 161"/>
                <a:gd name="T62" fmla="*/ 379 w 483"/>
                <a:gd name="T63" fmla="*/ 47 h 161"/>
                <a:gd name="T64" fmla="*/ 356 w 483"/>
                <a:gd name="T65" fmla="*/ 32 h 161"/>
                <a:gd name="T66" fmla="*/ 356 w 483"/>
                <a:gd name="T67" fmla="*/ 17 h 161"/>
                <a:gd name="T68" fmla="*/ 338 w 483"/>
                <a:gd name="T69" fmla="*/ 12 h 161"/>
                <a:gd name="T70" fmla="*/ 314 w 483"/>
                <a:gd name="T71" fmla="*/ 5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3"/>
                <a:gd name="T109" fmla="*/ 0 h 161"/>
                <a:gd name="T110" fmla="*/ 483 w 483"/>
                <a:gd name="T111" fmla="*/ 161 h 1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3" h="161">
                  <a:moveTo>
                    <a:pt x="314" y="5"/>
                  </a:moveTo>
                  <a:lnTo>
                    <a:pt x="272" y="0"/>
                  </a:lnTo>
                  <a:lnTo>
                    <a:pt x="257" y="20"/>
                  </a:lnTo>
                  <a:lnTo>
                    <a:pt x="245" y="20"/>
                  </a:lnTo>
                  <a:lnTo>
                    <a:pt x="231" y="9"/>
                  </a:lnTo>
                  <a:lnTo>
                    <a:pt x="217" y="12"/>
                  </a:lnTo>
                  <a:lnTo>
                    <a:pt x="202" y="15"/>
                  </a:lnTo>
                  <a:lnTo>
                    <a:pt x="188" y="20"/>
                  </a:lnTo>
                  <a:lnTo>
                    <a:pt x="183" y="17"/>
                  </a:lnTo>
                  <a:lnTo>
                    <a:pt x="165" y="8"/>
                  </a:lnTo>
                  <a:lnTo>
                    <a:pt x="154" y="3"/>
                  </a:lnTo>
                  <a:lnTo>
                    <a:pt x="126" y="8"/>
                  </a:lnTo>
                  <a:lnTo>
                    <a:pt x="126" y="15"/>
                  </a:lnTo>
                  <a:lnTo>
                    <a:pt x="132" y="20"/>
                  </a:lnTo>
                  <a:lnTo>
                    <a:pt x="130" y="29"/>
                  </a:lnTo>
                  <a:lnTo>
                    <a:pt x="121" y="32"/>
                  </a:lnTo>
                  <a:lnTo>
                    <a:pt x="112" y="42"/>
                  </a:lnTo>
                  <a:lnTo>
                    <a:pt x="110" y="49"/>
                  </a:lnTo>
                  <a:lnTo>
                    <a:pt x="112" y="58"/>
                  </a:lnTo>
                  <a:lnTo>
                    <a:pt x="110" y="66"/>
                  </a:lnTo>
                  <a:lnTo>
                    <a:pt x="101" y="71"/>
                  </a:lnTo>
                  <a:lnTo>
                    <a:pt x="79" y="76"/>
                  </a:lnTo>
                  <a:lnTo>
                    <a:pt x="34" y="79"/>
                  </a:lnTo>
                  <a:lnTo>
                    <a:pt x="34" y="89"/>
                  </a:lnTo>
                  <a:lnTo>
                    <a:pt x="19" y="99"/>
                  </a:lnTo>
                  <a:lnTo>
                    <a:pt x="8" y="108"/>
                  </a:lnTo>
                  <a:lnTo>
                    <a:pt x="0" y="121"/>
                  </a:lnTo>
                  <a:lnTo>
                    <a:pt x="0" y="141"/>
                  </a:lnTo>
                  <a:lnTo>
                    <a:pt x="11" y="160"/>
                  </a:lnTo>
                  <a:lnTo>
                    <a:pt x="25" y="152"/>
                  </a:lnTo>
                  <a:lnTo>
                    <a:pt x="47" y="157"/>
                  </a:lnTo>
                  <a:lnTo>
                    <a:pt x="61" y="160"/>
                  </a:lnTo>
                  <a:lnTo>
                    <a:pt x="84" y="155"/>
                  </a:lnTo>
                  <a:lnTo>
                    <a:pt x="103" y="145"/>
                  </a:lnTo>
                  <a:lnTo>
                    <a:pt x="118" y="133"/>
                  </a:lnTo>
                  <a:lnTo>
                    <a:pt x="121" y="114"/>
                  </a:lnTo>
                  <a:lnTo>
                    <a:pt x="125" y="101"/>
                  </a:lnTo>
                  <a:lnTo>
                    <a:pt x="136" y="91"/>
                  </a:lnTo>
                  <a:lnTo>
                    <a:pt x="155" y="84"/>
                  </a:lnTo>
                  <a:lnTo>
                    <a:pt x="168" y="79"/>
                  </a:lnTo>
                  <a:lnTo>
                    <a:pt x="188" y="64"/>
                  </a:lnTo>
                  <a:lnTo>
                    <a:pt x="212" y="47"/>
                  </a:lnTo>
                  <a:lnTo>
                    <a:pt x="248" y="44"/>
                  </a:lnTo>
                  <a:lnTo>
                    <a:pt x="266" y="52"/>
                  </a:lnTo>
                  <a:lnTo>
                    <a:pt x="290" y="64"/>
                  </a:lnTo>
                  <a:lnTo>
                    <a:pt x="303" y="69"/>
                  </a:lnTo>
                  <a:lnTo>
                    <a:pt x="330" y="71"/>
                  </a:lnTo>
                  <a:lnTo>
                    <a:pt x="350" y="84"/>
                  </a:lnTo>
                  <a:lnTo>
                    <a:pt x="379" y="99"/>
                  </a:lnTo>
                  <a:lnTo>
                    <a:pt x="405" y="121"/>
                  </a:lnTo>
                  <a:lnTo>
                    <a:pt x="439" y="148"/>
                  </a:lnTo>
                  <a:lnTo>
                    <a:pt x="465" y="157"/>
                  </a:lnTo>
                  <a:lnTo>
                    <a:pt x="472" y="152"/>
                  </a:lnTo>
                  <a:lnTo>
                    <a:pt x="482" y="141"/>
                  </a:lnTo>
                  <a:lnTo>
                    <a:pt x="470" y="123"/>
                  </a:lnTo>
                  <a:lnTo>
                    <a:pt x="445" y="113"/>
                  </a:lnTo>
                  <a:lnTo>
                    <a:pt x="435" y="100"/>
                  </a:lnTo>
                  <a:lnTo>
                    <a:pt x="416" y="99"/>
                  </a:lnTo>
                  <a:lnTo>
                    <a:pt x="409" y="91"/>
                  </a:lnTo>
                  <a:lnTo>
                    <a:pt x="409" y="81"/>
                  </a:lnTo>
                  <a:lnTo>
                    <a:pt x="408" y="71"/>
                  </a:lnTo>
                  <a:lnTo>
                    <a:pt x="401" y="60"/>
                  </a:lnTo>
                  <a:lnTo>
                    <a:pt x="395" y="54"/>
                  </a:lnTo>
                  <a:lnTo>
                    <a:pt x="379" y="47"/>
                  </a:lnTo>
                  <a:lnTo>
                    <a:pt x="361" y="39"/>
                  </a:lnTo>
                  <a:lnTo>
                    <a:pt x="356" y="32"/>
                  </a:lnTo>
                  <a:lnTo>
                    <a:pt x="359" y="24"/>
                  </a:lnTo>
                  <a:lnTo>
                    <a:pt x="356" y="17"/>
                  </a:lnTo>
                  <a:lnTo>
                    <a:pt x="348" y="17"/>
                  </a:lnTo>
                  <a:lnTo>
                    <a:pt x="338" y="12"/>
                  </a:lnTo>
                  <a:lnTo>
                    <a:pt x="330" y="15"/>
                  </a:lnTo>
                  <a:lnTo>
                    <a:pt x="314" y="5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3" name="Freeform 96"/>
            <p:cNvSpPr>
              <a:spLocks noChangeAspect="1"/>
            </p:cNvSpPr>
            <p:nvPr/>
          </p:nvSpPr>
          <p:spPr bwMode="auto">
            <a:xfrm>
              <a:off x="2031102" y="640092"/>
              <a:ext cx="882630" cy="893681"/>
            </a:xfrm>
            <a:custGeom>
              <a:avLst/>
              <a:gdLst>
                <a:gd name="T0" fmla="*/ 365 w 432"/>
                <a:gd name="T1" fmla="*/ 3 h 414"/>
                <a:gd name="T2" fmla="*/ 399 w 432"/>
                <a:gd name="T3" fmla="*/ 22 h 414"/>
                <a:gd name="T4" fmla="*/ 384 w 432"/>
                <a:gd name="T5" fmla="*/ 45 h 414"/>
                <a:gd name="T6" fmla="*/ 352 w 432"/>
                <a:gd name="T7" fmla="*/ 64 h 414"/>
                <a:gd name="T8" fmla="*/ 344 w 432"/>
                <a:gd name="T9" fmla="*/ 77 h 414"/>
                <a:gd name="T10" fmla="*/ 319 w 432"/>
                <a:gd name="T11" fmla="*/ 103 h 414"/>
                <a:gd name="T12" fmla="*/ 306 w 432"/>
                <a:gd name="T13" fmla="*/ 134 h 414"/>
                <a:gd name="T14" fmla="*/ 306 w 432"/>
                <a:gd name="T15" fmla="*/ 160 h 414"/>
                <a:gd name="T16" fmla="*/ 337 w 432"/>
                <a:gd name="T17" fmla="*/ 182 h 414"/>
                <a:gd name="T18" fmla="*/ 342 w 432"/>
                <a:gd name="T19" fmla="*/ 207 h 414"/>
                <a:gd name="T20" fmla="*/ 370 w 432"/>
                <a:gd name="T21" fmla="*/ 216 h 414"/>
                <a:gd name="T22" fmla="*/ 402 w 432"/>
                <a:gd name="T23" fmla="*/ 211 h 414"/>
                <a:gd name="T24" fmla="*/ 431 w 432"/>
                <a:gd name="T25" fmla="*/ 240 h 414"/>
                <a:gd name="T26" fmla="*/ 376 w 432"/>
                <a:gd name="T27" fmla="*/ 253 h 414"/>
                <a:gd name="T28" fmla="*/ 292 w 432"/>
                <a:gd name="T29" fmla="*/ 279 h 414"/>
                <a:gd name="T30" fmla="*/ 283 w 432"/>
                <a:gd name="T31" fmla="*/ 314 h 414"/>
                <a:gd name="T32" fmla="*/ 287 w 432"/>
                <a:gd name="T33" fmla="*/ 365 h 414"/>
                <a:gd name="T34" fmla="*/ 306 w 432"/>
                <a:gd name="T35" fmla="*/ 403 h 414"/>
                <a:gd name="T36" fmla="*/ 276 w 432"/>
                <a:gd name="T37" fmla="*/ 410 h 414"/>
                <a:gd name="T38" fmla="*/ 254 w 432"/>
                <a:gd name="T39" fmla="*/ 383 h 414"/>
                <a:gd name="T40" fmla="*/ 206 w 432"/>
                <a:gd name="T41" fmla="*/ 380 h 414"/>
                <a:gd name="T42" fmla="*/ 177 w 432"/>
                <a:gd name="T43" fmla="*/ 383 h 414"/>
                <a:gd name="T44" fmla="*/ 141 w 432"/>
                <a:gd name="T45" fmla="*/ 383 h 414"/>
                <a:gd name="T46" fmla="*/ 119 w 432"/>
                <a:gd name="T47" fmla="*/ 376 h 414"/>
                <a:gd name="T48" fmla="*/ 93 w 432"/>
                <a:gd name="T49" fmla="*/ 361 h 414"/>
                <a:gd name="T50" fmla="*/ 58 w 432"/>
                <a:gd name="T51" fmla="*/ 329 h 414"/>
                <a:gd name="T52" fmla="*/ 34 w 432"/>
                <a:gd name="T53" fmla="*/ 310 h 414"/>
                <a:gd name="T54" fmla="*/ 33 w 432"/>
                <a:gd name="T55" fmla="*/ 290 h 414"/>
                <a:gd name="T56" fmla="*/ 10 w 432"/>
                <a:gd name="T57" fmla="*/ 286 h 414"/>
                <a:gd name="T58" fmla="*/ 4 w 432"/>
                <a:gd name="T59" fmla="*/ 255 h 414"/>
                <a:gd name="T60" fmla="*/ 23 w 432"/>
                <a:gd name="T61" fmla="*/ 234 h 414"/>
                <a:gd name="T62" fmla="*/ 29 w 432"/>
                <a:gd name="T63" fmla="*/ 211 h 414"/>
                <a:gd name="T64" fmla="*/ 33 w 432"/>
                <a:gd name="T65" fmla="*/ 189 h 414"/>
                <a:gd name="T66" fmla="*/ 64 w 432"/>
                <a:gd name="T67" fmla="*/ 192 h 414"/>
                <a:gd name="T68" fmla="*/ 112 w 432"/>
                <a:gd name="T69" fmla="*/ 182 h 414"/>
                <a:gd name="T70" fmla="*/ 140 w 432"/>
                <a:gd name="T71" fmla="*/ 150 h 414"/>
                <a:gd name="T72" fmla="*/ 168 w 432"/>
                <a:gd name="T73" fmla="*/ 140 h 414"/>
                <a:gd name="T74" fmla="*/ 195 w 432"/>
                <a:gd name="T75" fmla="*/ 142 h 414"/>
                <a:gd name="T76" fmla="*/ 206 w 432"/>
                <a:gd name="T77" fmla="*/ 114 h 414"/>
                <a:gd name="T78" fmla="*/ 240 w 432"/>
                <a:gd name="T79" fmla="*/ 97 h 414"/>
                <a:gd name="T80" fmla="*/ 219 w 432"/>
                <a:gd name="T81" fmla="*/ 84 h 414"/>
                <a:gd name="T82" fmla="*/ 211 w 432"/>
                <a:gd name="T83" fmla="*/ 72 h 414"/>
                <a:gd name="T84" fmla="*/ 211 w 432"/>
                <a:gd name="T85" fmla="*/ 60 h 414"/>
                <a:gd name="T86" fmla="*/ 240 w 432"/>
                <a:gd name="T87" fmla="*/ 55 h 414"/>
                <a:gd name="T88" fmla="*/ 266 w 432"/>
                <a:gd name="T89" fmla="*/ 42 h 414"/>
                <a:gd name="T90" fmla="*/ 295 w 432"/>
                <a:gd name="T91" fmla="*/ 20 h 414"/>
                <a:gd name="T92" fmla="*/ 321 w 432"/>
                <a:gd name="T93" fmla="*/ 10 h 4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2"/>
                <a:gd name="T142" fmla="*/ 0 h 414"/>
                <a:gd name="T143" fmla="*/ 432 w 432"/>
                <a:gd name="T144" fmla="*/ 414 h 4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2" h="414">
                  <a:moveTo>
                    <a:pt x="337" y="5"/>
                  </a:moveTo>
                  <a:lnTo>
                    <a:pt x="352" y="0"/>
                  </a:lnTo>
                  <a:lnTo>
                    <a:pt x="365" y="3"/>
                  </a:lnTo>
                  <a:lnTo>
                    <a:pt x="381" y="10"/>
                  </a:lnTo>
                  <a:lnTo>
                    <a:pt x="399" y="18"/>
                  </a:lnTo>
                  <a:lnTo>
                    <a:pt x="399" y="22"/>
                  </a:lnTo>
                  <a:lnTo>
                    <a:pt x="394" y="28"/>
                  </a:lnTo>
                  <a:lnTo>
                    <a:pt x="381" y="40"/>
                  </a:lnTo>
                  <a:lnTo>
                    <a:pt x="384" y="45"/>
                  </a:lnTo>
                  <a:lnTo>
                    <a:pt x="373" y="48"/>
                  </a:lnTo>
                  <a:lnTo>
                    <a:pt x="365" y="55"/>
                  </a:lnTo>
                  <a:lnTo>
                    <a:pt x="352" y="64"/>
                  </a:lnTo>
                  <a:lnTo>
                    <a:pt x="350" y="70"/>
                  </a:lnTo>
                  <a:lnTo>
                    <a:pt x="352" y="75"/>
                  </a:lnTo>
                  <a:lnTo>
                    <a:pt x="344" y="77"/>
                  </a:lnTo>
                  <a:lnTo>
                    <a:pt x="339" y="86"/>
                  </a:lnTo>
                  <a:lnTo>
                    <a:pt x="330" y="93"/>
                  </a:lnTo>
                  <a:lnTo>
                    <a:pt x="319" y="103"/>
                  </a:lnTo>
                  <a:lnTo>
                    <a:pt x="310" y="114"/>
                  </a:lnTo>
                  <a:lnTo>
                    <a:pt x="305" y="121"/>
                  </a:lnTo>
                  <a:lnTo>
                    <a:pt x="306" y="134"/>
                  </a:lnTo>
                  <a:lnTo>
                    <a:pt x="313" y="142"/>
                  </a:lnTo>
                  <a:lnTo>
                    <a:pt x="310" y="150"/>
                  </a:lnTo>
                  <a:lnTo>
                    <a:pt x="306" y="160"/>
                  </a:lnTo>
                  <a:lnTo>
                    <a:pt x="321" y="167"/>
                  </a:lnTo>
                  <a:lnTo>
                    <a:pt x="330" y="177"/>
                  </a:lnTo>
                  <a:lnTo>
                    <a:pt x="337" y="182"/>
                  </a:lnTo>
                  <a:lnTo>
                    <a:pt x="339" y="187"/>
                  </a:lnTo>
                  <a:lnTo>
                    <a:pt x="337" y="196"/>
                  </a:lnTo>
                  <a:lnTo>
                    <a:pt x="342" y="207"/>
                  </a:lnTo>
                  <a:lnTo>
                    <a:pt x="347" y="216"/>
                  </a:lnTo>
                  <a:lnTo>
                    <a:pt x="355" y="221"/>
                  </a:lnTo>
                  <a:lnTo>
                    <a:pt x="370" y="216"/>
                  </a:lnTo>
                  <a:lnTo>
                    <a:pt x="381" y="211"/>
                  </a:lnTo>
                  <a:lnTo>
                    <a:pt x="391" y="207"/>
                  </a:lnTo>
                  <a:lnTo>
                    <a:pt x="402" y="211"/>
                  </a:lnTo>
                  <a:lnTo>
                    <a:pt x="412" y="221"/>
                  </a:lnTo>
                  <a:lnTo>
                    <a:pt x="423" y="231"/>
                  </a:lnTo>
                  <a:lnTo>
                    <a:pt x="431" y="240"/>
                  </a:lnTo>
                  <a:lnTo>
                    <a:pt x="417" y="246"/>
                  </a:lnTo>
                  <a:lnTo>
                    <a:pt x="391" y="248"/>
                  </a:lnTo>
                  <a:lnTo>
                    <a:pt x="376" y="253"/>
                  </a:lnTo>
                  <a:lnTo>
                    <a:pt x="339" y="260"/>
                  </a:lnTo>
                  <a:lnTo>
                    <a:pt x="313" y="271"/>
                  </a:lnTo>
                  <a:lnTo>
                    <a:pt x="292" y="279"/>
                  </a:lnTo>
                  <a:lnTo>
                    <a:pt x="283" y="286"/>
                  </a:lnTo>
                  <a:lnTo>
                    <a:pt x="283" y="297"/>
                  </a:lnTo>
                  <a:lnTo>
                    <a:pt x="283" y="314"/>
                  </a:lnTo>
                  <a:lnTo>
                    <a:pt x="276" y="347"/>
                  </a:lnTo>
                  <a:lnTo>
                    <a:pt x="272" y="356"/>
                  </a:lnTo>
                  <a:lnTo>
                    <a:pt x="287" y="365"/>
                  </a:lnTo>
                  <a:lnTo>
                    <a:pt x="306" y="383"/>
                  </a:lnTo>
                  <a:lnTo>
                    <a:pt x="310" y="393"/>
                  </a:lnTo>
                  <a:lnTo>
                    <a:pt x="306" y="403"/>
                  </a:lnTo>
                  <a:lnTo>
                    <a:pt x="292" y="408"/>
                  </a:lnTo>
                  <a:lnTo>
                    <a:pt x="276" y="413"/>
                  </a:lnTo>
                  <a:lnTo>
                    <a:pt x="276" y="410"/>
                  </a:lnTo>
                  <a:lnTo>
                    <a:pt x="266" y="400"/>
                  </a:lnTo>
                  <a:lnTo>
                    <a:pt x="261" y="388"/>
                  </a:lnTo>
                  <a:lnTo>
                    <a:pt x="254" y="383"/>
                  </a:lnTo>
                  <a:lnTo>
                    <a:pt x="237" y="378"/>
                  </a:lnTo>
                  <a:lnTo>
                    <a:pt x="219" y="376"/>
                  </a:lnTo>
                  <a:lnTo>
                    <a:pt x="206" y="380"/>
                  </a:lnTo>
                  <a:lnTo>
                    <a:pt x="201" y="388"/>
                  </a:lnTo>
                  <a:lnTo>
                    <a:pt x="188" y="391"/>
                  </a:lnTo>
                  <a:lnTo>
                    <a:pt x="177" y="383"/>
                  </a:lnTo>
                  <a:lnTo>
                    <a:pt x="165" y="383"/>
                  </a:lnTo>
                  <a:lnTo>
                    <a:pt x="151" y="385"/>
                  </a:lnTo>
                  <a:lnTo>
                    <a:pt x="141" y="383"/>
                  </a:lnTo>
                  <a:lnTo>
                    <a:pt x="130" y="380"/>
                  </a:lnTo>
                  <a:lnTo>
                    <a:pt x="122" y="378"/>
                  </a:lnTo>
                  <a:lnTo>
                    <a:pt x="119" y="376"/>
                  </a:lnTo>
                  <a:lnTo>
                    <a:pt x="110" y="373"/>
                  </a:lnTo>
                  <a:lnTo>
                    <a:pt x="99" y="369"/>
                  </a:lnTo>
                  <a:lnTo>
                    <a:pt x="93" y="361"/>
                  </a:lnTo>
                  <a:lnTo>
                    <a:pt x="78" y="347"/>
                  </a:lnTo>
                  <a:lnTo>
                    <a:pt x="70" y="339"/>
                  </a:lnTo>
                  <a:lnTo>
                    <a:pt x="58" y="329"/>
                  </a:lnTo>
                  <a:lnTo>
                    <a:pt x="50" y="324"/>
                  </a:lnTo>
                  <a:lnTo>
                    <a:pt x="41" y="316"/>
                  </a:lnTo>
                  <a:lnTo>
                    <a:pt x="34" y="310"/>
                  </a:lnTo>
                  <a:lnTo>
                    <a:pt x="34" y="304"/>
                  </a:lnTo>
                  <a:lnTo>
                    <a:pt x="33" y="292"/>
                  </a:lnTo>
                  <a:lnTo>
                    <a:pt x="33" y="290"/>
                  </a:lnTo>
                  <a:lnTo>
                    <a:pt x="26" y="288"/>
                  </a:lnTo>
                  <a:lnTo>
                    <a:pt x="18" y="292"/>
                  </a:lnTo>
                  <a:lnTo>
                    <a:pt x="10" y="286"/>
                  </a:lnTo>
                  <a:lnTo>
                    <a:pt x="6" y="275"/>
                  </a:lnTo>
                  <a:lnTo>
                    <a:pt x="0" y="266"/>
                  </a:lnTo>
                  <a:lnTo>
                    <a:pt x="4" y="255"/>
                  </a:lnTo>
                  <a:lnTo>
                    <a:pt x="6" y="248"/>
                  </a:lnTo>
                  <a:lnTo>
                    <a:pt x="15" y="240"/>
                  </a:lnTo>
                  <a:lnTo>
                    <a:pt x="23" y="234"/>
                  </a:lnTo>
                  <a:lnTo>
                    <a:pt x="34" y="226"/>
                  </a:lnTo>
                  <a:lnTo>
                    <a:pt x="33" y="219"/>
                  </a:lnTo>
                  <a:lnTo>
                    <a:pt x="29" y="211"/>
                  </a:lnTo>
                  <a:lnTo>
                    <a:pt x="29" y="202"/>
                  </a:lnTo>
                  <a:lnTo>
                    <a:pt x="29" y="195"/>
                  </a:lnTo>
                  <a:lnTo>
                    <a:pt x="33" y="189"/>
                  </a:lnTo>
                  <a:lnTo>
                    <a:pt x="47" y="180"/>
                  </a:lnTo>
                  <a:lnTo>
                    <a:pt x="58" y="189"/>
                  </a:lnTo>
                  <a:lnTo>
                    <a:pt x="64" y="192"/>
                  </a:lnTo>
                  <a:lnTo>
                    <a:pt x="81" y="192"/>
                  </a:lnTo>
                  <a:lnTo>
                    <a:pt x="104" y="187"/>
                  </a:lnTo>
                  <a:lnTo>
                    <a:pt x="112" y="182"/>
                  </a:lnTo>
                  <a:lnTo>
                    <a:pt x="122" y="175"/>
                  </a:lnTo>
                  <a:lnTo>
                    <a:pt x="130" y="165"/>
                  </a:lnTo>
                  <a:lnTo>
                    <a:pt x="140" y="150"/>
                  </a:lnTo>
                  <a:lnTo>
                    <a:pt x="141" y="138"/>
                  </a:lnTo>
                  <a:lnTo>
                    <a:pt x="159" y="136"/>
                  </a:lnTo>
                  <a:lnTo>
                    <a:pt x="168" y="140"/>
                  </a:lnTo>
                  <a:lnTo>
                    <a:pt x="180" y="142"/>
                  </a:lnTo>
                  <a:lnTo>
                    <a:pt x="188" y="142"/>
                  </a:lnTo>
                  <a:lnTo>
                    <a:pt x="195" y="142"/>
                  </a:lnTo>
                  <a:lnTo>
                    <a:pt x="206" y="123"/>
                  </a:lnTo>
                  <a:lnTo>
                    <a:pt x="201" y="118"/>
                  </a:lnTo>
                  <a:lnTo>
                    <a:pt x="206" y="114"/>
                  </a:lnTo>
                  <a:lnTo>
                    <a:pt x="211" y="114"/>
                  </a:lnTo>
                  <a:lnTo>
                    <a:pt x="217" y="114"/>
                  </a:lnTo>
                  <a:lnTo>
                    <a:pt x="240" y="97"/>
                  </a:lnTo>
                  <a:lnTo>
                    <a:pt x="237" y="93"/>
                  </a:lnTo>
                  <a:lnTo>
                    <a:pt x="232" y="90"/>
                  </a:lnTo>
                  <a:lnTo>
                    <a:pt x="219" y="84"/>
                  </a:lnTo>
                  <a:lnTo>
                    <a:pt x="214" y="79"/>
                  </a:lnTo>
                  <a:lnTo>
                    <a:pt x="211" y="77"/>
                  </a:lnTo>
                  <a:lnTo>
                    <a:pt x="211" y="72"/>
                  </a:lnTo>
                  <a:lnTo>
                    <a:pt x="208" y="70"/>
                  </a:lnTo>
                  <a:lnTo>
                    <a:pt x="208" y="62"/>
                  </a:lnTo>
                  <a:lnTo>
                    <a:pt x="211" y="60"/>
                  </a:lnTo>
                  <a:lnTo>
                    <a:pt x="217" y="60"/>
                  </a:lnTo>
                  <a:lnTo>
                    <a:pt x="232" y="55"/>
                  </a:lnTo>
                  <a:lnTo>
                    <a:pt x="240" y="55"/>
                  </a:lnTo>
                  <a:lnTo>
                    <a:pt x="252" y="52"/>
                  </a:lnTo>
                  <a:lnTo>
                    <a:pt x="258" y="48"/>
                  </a:lnTo>
                  <a:lnTo>
                    <a:pt x="266" y="42"/>
                  </a:lnTo>
                  <a:lnTo>
                    <a:pt x="276" y="35"/>
                  </a:lnTo>
                  <a:lnTo>
                    <a:pt x="287" y="28"/>
                  </a:lnTo>
                  <a:lnTo>
                    <a:pt x="295" y="20"/>
                  </a:lnTo>
                  <a:lnTo>
                    <a:pt x="301" y="15"/>
                  </a:lnTo>
                  <a:lnTo>
                    <a:pt x="310" y="10"/>
                  </a:lnTo>
                  <a:lnTo>
                    <a:pt x="321" y="10"/>
                  </a:lnTo>
                  <a:lnTo>
                    <a:pt x="337" y="5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4" name="Freeform 97"/>
            <p:cNvSpPr>
              <a:spLocks noChangeAspect="1"/>
            </p:cNvSpPr>
            <p:nvPr/>
          </p:nvSpPr>
          <p:spPr bwMode="auto">
            <a:xfrm>
              <a:off x="1939939" y="433688"/>
              <a:ext cx="785252" cy="632385"/>
            </a:xfrm>
            <a:custGeom>
              <a:avLst/>
              <a:gdLst>
                <a:gd name="T0" fmla="*/ 3 w 384"/>
                <a:gd name="T1" fmla="*/ 73 h 293"/>
                <a:gd name="T2" fmla="*/ 34 w 384"/>
                <a:gd name="T3" fmla="*/ 52 h 293"/>
                <a:gd name="T4" fmla="*/ 29 w 384"/>
                <a:gd name="T5" fmla="*/ 35 h 293"/>
                <a:gd name="T6" fmla="*/ 76 w 384"/>
                <a:gd name="T7" fmla="*/ 7 h 293"/>
                <a:gd name="T8" fmla="*/ 81 w 384"/>
                <a:gd name="T9" fmla="*/ 25 h 293"/>
                <a:gd name="T10" fmla="*/ 148 w 384"/>
                <a:gd name="T11" fmla="*/ 42 h 293"/>
                <a:gd name="T12" fmla="*/ 174 w 384"/>
                <a:gd name="T13" fmla="*/ 32 h 293"/>
                <a:gd name="T14" fmla="*/ 218 w 384"/>
                <a:gd name="T15" fmla="*/ 10 h 293"/>
                <a:gd name="T16" fmla="*/ 258 w 384"/>
                <a:gd name="T17" fmla="*/ 25 h 293"/>
                <a:gd name="T18" fmla="*/ 299 w 384"/>
                <a:gd name="T19" fmla="*/ 10 h 293"/>
                <a:gd name="T20" fmla="*/ 328 w 384"/>
                <a:gd name="T21" fmla="*/ 5 h 293"/>
                <a:gd name="T22" fmla="*/ 335 w 384"/>
                <a:gd name="T23" fmla="*/ 29 h 293"/>
                <a:gd name="T24" fmla="*/ 351 w 384"/>
                <a:gd name="T25" fmla="*/ 49 h 293"/>
                <a:gd name="T26" fmla="*/ 369 w 384"/>
                <a:gd name="T27" fmla="*/ 77 h 293"/>
                <a:gd name="T28" fmla="*/ 383 w 384"/>
                <a:gd name="T29" fmla="*/ 103 h 293"/>
                <a:gd name="T30" fmla="*/ 346 w 384"/>
                <a:gd name="T31" fmla="*/ 112 h 293"/>
                <a:gd name="T32" fmla="*/ 311 w 384"/>
                <a:gd name="T33" fmla="*/ 140 h 293"/>
                <a:gd name="T34" fmla="*/ 281 w 384"/>
                <a:gd name="T35" fmla="*/ 154 h 293"/>
                <a:gd name="T36" fmla="*/ 252 w 384"/>
                <a:gd name="T37" fmla="*/ 167 h 293"/>
                <a:gd name="T38" fmla="*/ 265 w 384"/>
                <a:gd name="T39" fmla="*/ 181 h 293"/>
                <a:gd name="T40" fmla="*/ 284 w 384"/>
                <a:gd name="T41" fmla="*/ 194 h 293"/>
                <a:gd name="T42" fmla="*/ 267 w 384"/>
                <a:gd name="T43" fmla="*/ 207 h 293"/>
                <a:gd name="T44" fmla="*/ 247 w 384"/>
                <a:gd name="T45" fmla="*/ 213 h 293"/>
                <a:gd name="T46" fmla="*/ 245 w 384"/>
                <a:gd name="T47" fmla="*/ 233 h 293"/>
                <a:gd name="T48" fmla="*/ 227 w 384"/>
                <a:gd name="T49" fmla="*/ 239 h 293"/>
                <a:gd name="T50" fmla="*/ 203 w 384"/>
                <a:gd name="T51" fmla="*/ 235 h 293"/>
                <a:gd name="T52" fmla="*/ 184 w 384"/>
                <a:gd name="T53" fmla="*/ 247 h 293"/>
                <a:gd name="T54" fmla="*/ 166 w 384"/>
                <a:gd name="T55" fmla="*/ 274 h 293"/>
                <a:gd name="T56" fmla="*/ 148 w 384"/>
                <a:gd name="T57" fmla="*/ 284 h 293"/>
                <a:gd name="T58" fmla="*/ 114 w 384"/>
                <a:gd name="T59" fmla="*/ 289 h 293"/>
                <a:gd name="T60" fmla="*/ 94 w 384"/>
                <a:gd name="T61" fmla="*/ 279 h 293"/>
                <a:gd name="T62" fmla="*/ 73 w 384"/>
                <a:gd name="T63" fmla="*/ 284 h 293"/>
                <a:gd name="T64" fmla="*/ 62 w 384"/>
                <a:gd name="T65" fmla="*/ 274 h 293"/>
                <a:gd name="T66" fmla="*/ 50 w 384"/>
                <a:gd name="T67" fmla="*/ 284 h 293"/>
                <a:gd name="T68" fmla="*/ 32 w 384"/>
                <a:gd name="T69" fmla="*/ 289 h 293"/>
                <a:gd name="T70" fmla="*/ 23 w 384"/>
                <a:gd name="T71" fmla="*/ 272 h 293"/>
                <a:gd name="T72" fmla="*/ 26 w 384"/>
                <a:gd name="T73" fmla="*/ 239 h 293"/>
                <a:gd name="T74" fmla="*/ 34 w 384"/>
                <a:gd name="T75" fmla="*/ 207 h 293"/>
                <a:gd name="T76" fmla="*/ 34 w 384"/>
                <a:gd name="T77" fmla="*/ 187 h 293"/>
                <a:gd name="T78" fmla="*/ 39 w 384"/>
                <a:gd name="T79" fmla="*/ 154 h 293"/>
                <a:gd name="T80" fmla="*/ 41 w 384"/>
                <a:gd name="T81" fmla="*/ 137 h 293"/>
                <a:gd name="T82" fmla="*/ 21 w 384"/>
                <a:gd name="T83" fmla="*/ 125 h 293"/>
                <a:gd name="T84" fmla="*/ 6 w 384"/>
                <a:gd name="T85" fmla="*/ 10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4"/>
                <a:gd name="T130" fmla="*/ 0 h 293"/>
                <a:gd name="T131" fmla="*/ 384 w 384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4" h="293">
                  <a:moveTo>
                    <a:pt x="0" y="92"/>
                  </a:moveTo>
                  <a:lnTo>
                    <a:pt x="3" y="73"/>
                  </a:lnTo>
                  <a:lnTo>
                    <a:pt x="15" y="66"/>
                  </a:lnTo>
                  <a:lnTo>
                    <a:pt x="34" y="52"/>
                  </a:lnTo>
                  <a:lnTo>
                    <a:pt x="39" y="44"/>
                  </a:lnTo>
                  <a:lnTo>
                    <a:pt x="29" y="35"/>
                  </a:lnTo>
                  <a:lnTo>
                    <a:pt x="68" y="0"/>
                  </a:lnTo>
                  <a:lnTo>
                    <a:pt x="76" y="7"/>
                  </a:lnTo>
                  <a:lnTo>
                    <a:pt x="81" y="17"/>
                  </a:lnTo>
                  <a:lnTo>
                    <a:pt x="81" y="25"/>
                  </a:lnTo>
                  <a:lnTo>
                    <a:pt x="102" y="29"/>
                  </a:lnTo>
                  <a:lnTo>
                    <a:pt x="148" y="42"/>
                  </a:lnTo>
                  <a:lnTo>
                    <a:pt x="151" y="44"/>
                  </a:lnTo>
                  <a:lnTo>
                    <a:pt x="174" y="32"/>
                  </a:lnTo>
                  <a:lnTo>
                    <a:pt x="203" y="10"/>
                  </a:lnTo>
                  <a:lnTo>
                    <a:pt x="218" y="10"/>
                  </a:lnTo>
                  <a:lnTo>
                    <a:pt x="236" y="20"/>
                  </a:lnTo>
                  <a:lnTo>
                    <a:pt x="258" y="25"/>
                  </a:lnTo>
                  <a:lnTo>
                    <a:pt x="288" y="17"/>
                  </a:lnTo>
                  <a:lnTo>
                    <a:pt x="299" y="10"/>
                  </a:lnTo>
                  <a:lnTo>
                    <a:pt x="314" y="10"/>
                  </a:lnTo>
                  <a:lnTo>
                    <a:pt x="328" y="5"/>
                  </a:lnTo>
                  <a:lnTo>
                    <a:pt x="338" y="17"/>
                  </a:lnTo>
                  <a:lnTo>
                    <a:pt x="335" y="29"/>
                  </a:lnTo>
                  <a:lnTo>
                    <a:pt x="338" y="44"/>
                  </a:lnTo>
                  <a:lnTo>
                    <a:pt x="351" y="49"/>
                  </a:lnTo>
                  <a:lnTo>
                    <a:pt x="364" y="62"/>
                  </a:lnTo>
                  <a:lnTo>
                    <a:pt x="369" y="77"/>
                  </a:lnTo>
                  <a:lnTo>
                    <a:pt x="383" y="92"/>
                  </a:lnTo>
                  <a:lnTo>
                    <a:pt x="383" y="103"/>
                  </a:lnTo>
                  <a:lnTo>
                    <a:pt x="364" y="105"/>
                  </a:lnTo>
                  <a:lnTo>
                    <a:pt x="346" y="112"/>
                  </a:lnTo>
                  <a:lnTo>
                    <a:pt x="328" y="127"/>
                  </a:lnTo>
                  <a:lnTo>
                    <a:pt x="311" y="140"/>
                  </a:lnTo>
                  <a:lnTo>
                    <a:pt x="296" y="149"/>
                  </a:lnTo>
                  <a:lnTo>
                    <a:pt x="281" y="154"/>
                  </a:lnTo>
                  <a:lnTo>
                    <a:pt x="258" y="157"/>
                  </a:lnTo>
                  <a:lnTo>
                    <a:pt x="252" y="167"/>
                  </a:lnTo>
                  <a:lnTo>
                    <a:pt x="255" y="176"/>
                  </a:lnTo>
                  <a:lnTo>
                    <a:pt x="265" y="181"/>
                  </a:lnTo>
                  <a:lnTo>
                    <a:pt x="276" y="187"/>
                  </a:lnTo>
                  <a:lnTo>
                    <a:pt x="284" y="194"/>
                  </a:lnTo>
                  <a:lnTo>
                    <a:pt x="278" y="198"/>
                  </a:lnTo>
                  <a:lnTo>
                    <a:pt x="267" y="207"/>
                  </a:lnTo>
                  <a:lnTo>
                    <a:pt x="255" y="211"/>
                  </a:lnTo>
                  <a:lnTo>
                    <a:pt x="247" y="213"/>
                  </a:lnTo>
                  <a:lnTo>
                    <a:pt x="249" y="222"/>
                  </a:lnTo>
                  <a:lnTo>
                    <a:pt x="245" y="233"/>
                  </a:lnTo>
                  <a:lnTo>
                    <a:pt x="239" y="239"/>
                  </a:lnTo>
                  <a:lnTo>
                    <a:pt x="227" y="239"/>
                  </a:lnTo>
                  <a:lnTo>
                    <a:pt x="216" y="237"/>
                  </a:lnTo>
                  <a:lnTo>
                    <a:pt x="203" y="235"/>
                  </a:lnTo>
                  <a:lnTo>
                    <a:pt x="189" y="235"/>
                  </a:lnTo>
                  <a:lnTo>
                    <a:pt x="184" y="247"/>
                  </a:lnTo>
                  <a:lnTo>
                    <a:pt x="177" y="259"/>
                  </a:lnTo>
                  <a:lnTo>
                    <a:pt x="166" y="274"/>
                  </a:lnTo>
                  <a:lnTo>
                    <a:pt x="156" y="281"/>
                  </a:lnTo>
                  <a:lnTo>
                    <a:pt x="148" y="284"/>
                  </a:lnTo>
                  <a:lnTo>
                    <a:pt x="130" y="289"/>
                  </a:lnTo>
                  <a:lnTo>
                    <a:pt x="114" y="289"/>
                  </a:lnTo>
                  <a:lnTo>
                    <a:pt x="102" y="284"/>
                  </a:lnTo>
                  <a:lnTo>
                    <a:pt x="94" y="279"/>
                  </a:lnTo>
                  <a:lnTo>
                    <a:pt x="81" y="281"/>
                  </a:lnTo>
                  <a:lnTo>
                    <a:pt x="73" y="284"/>
                  </a:lnTo>
                  <a:lnTo>
                    <a:pt x="70" y="279"/>
                  </a:lnTo>
                  <a:lnTo>
                    <a:pt x="62" y="274"/>
                  </a:lnTo>
                  <a:lnTo>
                    <a:pt x="55" y="279"/>
                  </a:lnTo>
                  <a:lnTo>
                    <a:pt x="50" y="284"/>
                  </a:lnTo>
                  <a:lnTo>
                    <a:pt x="41" y="292"/>
                  </a:lnTo>
                  <a:lnTo>
                    <a:pt x="32" y="289"/>
                  </a:lnTo>
                  <a:lnTo>
                    <a:pt x="26" y="279"/>
                  </a:lnTo>
                  <a:lnTo>
                    <a:pt x="23" y="272"/>
                  </a:lnTo>
                  <a:lnTo>
                    <a:pt x="26" y="257"/>
                  </a:lnTo>
                  <a:lnTo>
                    <a:pt x="26" y="239"/>
                  </a:lnTo>
                  <a:lnTo>
                    <a:pt x="29" y="226"/>
                  </a:lnTo>
                  <a:lnTo>
                    <a:pt x="34" y="207"/>
                  </a:lnTo>
                  <a:lnTo>
                    <a:pt x="34" y="198"/>
                  </a:lnTo>
                  <a:lnTo>
                    <a:pt x="34" y="187"/>
                  </a:lnTo>
                  <a:lnTo>
                    <a:pt x="34" y="176"/>
                  </a:lnTo>
                  <a:lnTo>
                    <a:pt x="39" y="154"/>
                  </a:lnTo>
                  <a:lnTo>
                    <a:pt x="44" y="145"/>
                  </a:lnTo>
                  <a:lnTo>
                    <a:pt x="41" y="137"/>
                  </a:lnTo>
                  <a:lnTo>
                    <a:pt x="32" y="130"/>
                  </a:lnTo>
                  <a:lnTo>
                    <a:pt x="21" y="125"/>
                  </a:lnTo>
                  <a:lnTo>
                    <a:pt x="10" y="112"/>
                  </a:lnTo>
                  <a:lnTo>
                    <a:pt x="6" y="107"/>
                  </a:lnTo>
                  <a:lnTo>
                    <a:pt x="0" y="92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5" name="Freeform 98"/>
            <p:cNvSpPr>
              <a:spLocks noChangeAspect="1"/>
            </p:cNvSpPr>
            <p:nvPr/>
          </p:nvSpPr>
          <p:spPr bwMode="auto">
            <a:xfrm>
              <a:off x="2652673" y="692790"/>
              <a:ext cx="526264" cy="500638"/>
            </a:xfrm>
            <a:custGeom>
              <a:avLst/>
              <a:gdLst>
                <a:gd name="T0" fmla="*/ 83 w 258"/>
                <a:gd name="T1" fmla="*/ 7 h 233"/>
                <a:gd name="T2" fmla="*/ 93 w 258"/>
                <a:gd name="T3" fmla="*/ 0 h 233"/>
                <a:gd name="T4" fmla="*/ 133 w 258"/>
                <a:gd name="T5" fmla="*/ 10 h 233"/>
                <a:gd name="T6" fmla="*/ 179 w 258"/>
                <a:gd name="T7" fmla="*/ 21 h 233"/>
                <a:gd name="T8" fmla="*/ 246 w 258"/>
                <a:gd name="T9" fmla="*/ 49 h 233"/>
                <a:gd name="T10" fmla="*/ 247 w 258"/>
                <a:gd name="T11" fmla="*/ 64 h 233"/>
                <a:gd name="T12" fmla="*/ 228 w 258"/>
                <a:gd name="T13" fmla="*/ 70 h 233"/>
                <a:gd name="T14" fmla="*/ 219 w 258"/>
                <a:gd name="T15" fmla="*/ 87 h 233"/>
                <a:gd name="T16" fmla="*/ 246 w 258"/>
                <a:gd name="T17" fmla="*/ 117 h 233"/>
                <a:gd name="T18" fmla="*/ 231 w 258"/>
                <a:gd name="T19" fmla="*/ 149 h 233"/>
                <a:gd name="T20" fmla="*/ 236 w 258"/>
                <a:gd name="T21" fmla="*/ 176 h 233"/>
                <a:gd name="T22" fmla="*/ 253 w 258"/>
                <a:gd name="T23" fmla="*/ 201 h 233"/>
                <a:gd name="T24" fmla="*/ 257 w 258"/>
                <a:gd name="T25" fmla="*/ 229 h 233"/>
                <a:gd name="T26" fmla="*/ 234 w 258"/>
                <a:gd name="T27" fmla="*/ 232 h 233"/>
                <a:gd name="T28" fmla="*/ 223 w 258"/>
                <a:gd name="T29" fmla="*/ 211 h 233"/>
                <a:gd name="T30" fmla="*/ 210 w 258"/>
                <a:gd name="T31" fmla="*/ 201 h 233"/>
                <a:gd name="T32" fmla="*/ 190 w 258"/>
                <a:gd name="T33" fmla="*/ 216 h 233"/>
                <a:gd name="T34" fmla="*/ 167 w 258"/>
                <a:gd name="T35" fmla="*/ 217 h 233"/>
                <a:gd name="T36" fmla="*/ 141 w 258"/>
                <a:gd name="T37" fmla="*/ 212 h 233"/>
                <a:gd name="T38" fmla="*/ 127 w 258"/>
                <a:gd name="T39" fmla="*/ 212 h 233"/>
                <a:gd name="T40" fmla="*/ 107 w 258"/>
                <a:gd name="T41" fmla="*/ 198 h 233"/>
                <a:gd name="T42" fmla="*/ 89 w 258"/>
                <a:gd name="T43" fmla="*/ 185 h 233"/>
                <a:gd name="T44" fmla="*/ 60 w 258"/>
                <a:gd name="T45" fmla="*/ 196 h 233"/>
                <a:gd name="T46" fmla="*/ 41 w 258"/>
                <a:gd name="T47" fmla="*/ 188 h 233"/>
                <a:gd name="T48" fmla="*/ 34 w 258"/>
                <a:gd name="T49" fmla="*/ 172 h 233"/>
                <a:gd name="T50" fmla="*/ 26 w 258"/>
                <a:gd name="T51" fmla="*/ 154 h 233"/>
                <a:gd name="T52" fmla="*/ 11 w 258"/>
                <a:gd name="T53" fmla="*/ 139 h 233"/>
                <a:gd name="T54" fmla="*/ 8 w 258"/>
                <a:gd name="T55" fmla="*/ 130 h 233"/>
                <a:gd name="T56" fmla="*/ 3 w 258"/>
                <a:gd name="T57" fmla="*/ 110 h 233"/>
                <a:gd name="T58" fmla="*/ 8 w 258"/>
                <a:gd name="T59" fmla="*/ 90 h 233"/>
                <a:gd name="T60" fmla="*/ 42 w 258"/>
                <a:gd name="T61" fmla="*/ 53 h 233"/>
                <a:gd name="T62" fmla="*/ 47 w 258"/>
                <a:gd name="T63" fmla="*/ 40 h 233"/>
                <a:gd name="T64" fmla="*/ 69 w 258"/>
                <a:gd name="T65" fmla="*/ 27 h 233"/>
                <a:gd name="T66" fmla="*/ 78 w 258"/>
                <a:gd name="T67" fmla="*/ 20 h 2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233"/>
                <a:gd name="T104" fmla="*/ 258 w 258"/>
                <a:gd name="T105" fmla="*/ 233 h 2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233">
                  <a:moveTo>
                    <a:pt x="86" y="7"/>
                  </a:moveTo>
                  <a:lnTo>
                    <a:pt x="83" y="7"/>
                  </a:lnTo>
                  <a:lnTo>
                    <a:pt x="86" y="10"/>
                  </a:lnTo>
                  <a:lnTo>
                    <a:pt x="93" y="0"/>
                  </a:lnTo>
                  <a:lnTo>
                    <a:pt x="109" y="2"/>
                  </a:lnTo>
                  <a:lnTo>
                    <a:pt x="133" y="10"/>
                  </a:lnTo>
                  <a:lnTo>
                    <a:pt x="170" y="25"/>
                  </a:lnTo>
                  <a:lnTo>
                    <a:pt x="179" y="21"/>
                  </a:lnTo>
                  <a:lnTo>
                    <a:pt x="228" y="40"/>
                  </a:lnTo>
                  <a:lnTo>
                    <a:pt x="246" y="49"/>
                  </a:lnTo>
                  <a:lnTo>
                    <a:pt x="252" y="55"/>
                  </a:lnTo>
                  <a:lnTo>
                    <a:pt x="247" y="64"/>
                  </a:lnTo>
                  <a:lnTo>
                    <a:pt x="239" y="67"/>
                  </a:lnTo>
                  <a:lnTo>
                    <a:pt x="228" y="70"/>
                  </a:lnTo>
                  <a:lnTo>
                    <a:pt x="216" y="73"/>
                  </a:lnTo>
                  <a:lnTo>
                    <a:pt x="219" y="87"/>
                  </a:lnTo>
                  <a:lnTo>
                    <a:pt x="242" y="105"/>
                  </a:lnTo>
                  <a:lnTo>
                    <a:pt x="246" y="117"/>
                  </a:lnTo>
                  <a:lnTo>
                    <a:pt x="242" y="132"/>
                  </a:lnTo>
                  <a:lnTo>
                    <a:pt x="231" y="149"/>
                  </a:lnTo>
                  <a:lnTo>
                    <a:pt x="224" y="164"/>
                  </a:lnTo>
                  <a:lnTo>
                    <a:pt x="236" y="176"/>
                  </a:lnTo>
                  <a:lnTo>
                    <a:pt x="252" y="192"/>
                  </a:lnTo>
                  <a:lnTo>
                    <a:pt x="253" y="201"/>
                  </a:lnTo>
                  <a:lnTo>
                    <a:pt x="257" y="222"/>
                  </a:lnTo>
                  <a:lnTo>
                    <a:pt x="257" y="229"/>
                  </a:lnTo>
                  <a:lnTo>
                    <a:pt x="247" y="232"/>
                  </a:lnTo>
                  <a:lnTo>
                    <a:pt x="234" y="232"/>
                  </a:lnTo>
                  <a:lnTo>
                    <a:pt x="228" y="224"/>
                  </a:lnTo>
                  <a:lnTo>
                    <a:pt x="223" y="211"/>
                  </a:lnTo>
                  <a:lnTo>
                    <a:pt x="214" y="201"/>
                  </a:lnTo>
                  <a:lnTo>
                    <a:pt x="210" y="201"/>
                  </a:lnTo>
                  <a:lnTo>
                    <a:pt x="202" y="205"/>
                  </a:lnTo>
                  <a:lnTo>
                    <a:pt x="190" y="216"/>
                  </a:lnTo>
                  <a:lnTo>
                    <a:pt x="184" y="217"/>
                  </a:lnTo>
                  <a:lnTo>
                    <a:pt x="167" y="217"/>
                  </a:lnTo>
                  <a:lnTo>
                    <a:pt x="159" y="212"/>
                  </a:lnTo>
                  <a:lnTo>
                    <a:pt x="141" y="212"/>
                  </a:lnTo>
                  <a:lnTo>
                    <a:pt x="133" y="216"/>
                  </a:lnTo>
                  <a:lnTo>
                    <a:pt x="127" y="212"/>
                  </a:lnTo>
                  <a:lnTo>
                    <a:pt x="118" y="207"/>
                  </a:lnTo>
                  <a:lnTo>
                    <a:pt x="107" y="198"/>
                  </a:lnTo>
                  <a:lnTo>
                    <a:pt x="98" y="188"/>
                  </a:lnTo>
                  <a:lnTo>
                    <a:pt x="89" y="185"/>
                  </a:lnTo>
                  <a:lnTo>
                    <a:pt x="71" y="192"/>
                  </a:lnTo>
                  <a:lnTo>
                    <a:pt x="60" y="196"/>
                  </a:lnTo>
                  <a:lnTo>
                    <a:pt x="52" y="196"/>
                  </a:lnTo>
                  <a:lnTo>
                    <a:pt x="41" y="188"/>
                  </a:lnTo>
                  <a:lnTo>
                    <a:pt x="34" y="179"/>
                  </a:lnTo>
                  <a:lnTo>
                    <a:pt x="34" y="172"/>
                  </a:lnTo>
                  <a:lnTo>
                    <a:pt x="34" y="161"/>
                  </a:lnTo>
                  <a:lnTo>
                    <a:pt x="26" y="154"/>
                  </a:lnTo>
                  <a:lnTo>
                    <a:pt x="19" y="144"/>
                  </a:lnTo>
                  <a:lnTo>
                    <a:pt x="11" y="139"/>
                  </a:lnTo>
                  <a:lnTo>
                    <a:pt x="5" y="139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8" y="90"/>
                  </a:lnTo>
                  <a:lnTo>
                    <a:pt x="26" y="73"/>
                  </a:lnTo>
                  <a:lnTo>
                    <a:pt x="42" y="53"/>
                  </a:lnTo>
                  <a:lnTo>
                    <a:pt x="47" y="51"/>
                  </a:lnTo>
                  <a:lnTo>
                    <a:pt x="47" y="40"/>
                  </a:lnTo>
                  <a:lnTo>
                    <a:pt x="57" y="34"/>
                  </a:lnTo>
                  <a:lnTo>
                    <a:pt x="69" y="27"/>
                  </a:lnTo>
                  <a:lnTo>
                    <a:pt x="83" y="25"/>
                  </a:lnTo>
                  <a:lnTo>
                    <a:pt x="78" y="20"/>
                  </a:lnTo>
                  <a:lnTo>
                    <a:pt x="86" y="7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6" name="Freeform 102"/>
            <p:cNvSpPr>
              <a:spLocks noChangeAspect="1"/>
            </p:cNvSpPr>
            <p:nvPr/>
          </p:nvSpPr>
          <p:spPr bwMode="auto">
            <a:xfrm>
              <a:off x="1716738" y="1661931"/>
              <a:ext cx="862842" cy="953314"/>
            </a:xfrm>
            <a:custGeom>
              <a:avLst/>
              <a:gdLst/>
              <a:ahLst/>
              <a:cxnLst>
                <a:cxn ang="0">
                  <a:pos x="22" y="88"/>
                </a:cxn>
                <a:cxn ang="0">
                  <a:pos x="50" y="122"/>
                </a:cxn>
                <a:cxn ang="0">
                  <a:pos x="40" y="157"/>
                </a:cxn>
                <a:cxn ang="0">
                  <a:pos x="55" y="194"/>
                </a:cxn>
                <a:cxn ang="0">
                  <a:pos x="79" y="247"/>
                </a:cxn>
                <a:cxn ang="0">
                  <a:pos x="79" y="279"/>
                </a:cxn>
                <a:cxn ang="0">
                  <a:pos x="74" y="306"/>
                </a:cxn>
                <a:cxn ang="0">
                  <a:pos x="100" y="324"/>
                </a:cxn>
                <a:cxn ang="0">
                  <a:pos x="107" y="344"/>
                </a:cxn>
                <a:cxn ang="0">
                  <a:pos x="138" y="364"/>
                </a:cxn>
                <a:cxn ang="0">
                  <a:pos x="152" y="386"/>
                </a:cxn>
                <a:cxn ang="0">
                  <a:pos x="173" y="412"/>
                </a:cxn>
                <a:cxn ang="0">
                  <a:pos x="188" y="436"/>
                </a:cxn>
                <a:cxn ang="0">
                  <a:pos x="216" y="438"/>
                </a:cxn>
                <a:cxn ang="0">
                  <a:pos x="245" y="446"/>
                </a:cxn>
                <a:cxn ang="0">
                  <a:pos x="260" y="432"/>
                </a:cxn>
                <a:cxn ang="0">
                  <a:pos x="278" y="405"/>
                </a:cxn>
                <a:cxn ang="0">
                  <a:pos x="291" y="390"/>
                </a:cxn>
                <a:cxn ang="0">
                  <a:pos x="309" y="371"/>
                </a:cxn>
                <a:cxn ang="0">
                  <a:pos x="311" y="351"/>
                </a:cxn>
                <a:cxn ang="0">
                  <a:pos x="335" y="353"/>
                </a:cxn>
                <a:cxn ang="0">
                  <a:pos x="346" y="331"/>
                </a:cxn>
                <a:cxn ang="0">
                  <a:pos x="358" y="306"/>
                </a:cxn>
                <a:cxn ang="0">
                  <a:pos x="362" y="294"/>
                </a:cxn>
                <a:cxn ang="0">
                  <a:pos x="355" y="273"/>
                </a:cxn>
                <a:cxn ang="0">
                  <a:pos x="373" y="258"/>
                </a:cxn>
                <a:cxn ang="0">
                  <a:pos x="396" y="249"/>
                </a:cxn>
                <a:cxn ang="0">
                  <a:pos x="396" y="234"/>
                </a:cxn>
                <a:cxn ang="0">
                  <a:pos x="387" y="197"/>
                </a:cxn>
                <a:cxn ang="0">
                  <a:pos x="410" y="201"/>
                </a:cxn>
                <a:cxn ang="0">
                  <a:pos x="402" y="179"/>
                </a:cxn>
                <a:cxn ang="0">
                  <a:pos x="415" y="166"/>
                </a:cxn>
                <a:cxn ang="0">
                  <a:pos x="415" y="155"/>
                </a:cxn>
                <a:cxn ang="0">
                  <a:pos x="402" y="155"/>
                </a:cxn>
                <a:cxn ang="0">
                  <a:pos x="381" y="147"/>
                </a:cxn>
                <a:cxn ang="0">
                  <a:pos x="373" y="132"/>
                </a:cxn>
                <a:cxn ang="0">
                  <a:pos x="340" y="115"/>
                </a:cxn>
                <a:cxn ang="0">
                  <a:pos x="321" y="108"/>
                </a:cxn>
                <a:cxn ang="0">
                  <a:pos x="321" y="88"/>
                </a:cxn>
                <a:cxn ang="0">
                  <a:pos x="300" y="80"/>
                </a:cxn>
                <a:cxn ang="0">
                  <a:pos x="262" y="75"/>
                </a:cxn>
                <a:cxn ang="0">
                  <a:pos x="251" y="80"/>
                </a:cxn>
                <a:cxn ang="0">
                  <a:pos x="230" y="78"/>
                </a:cxn>
                <a:cxn ang="0">
                  <a:pos x="176" y="64"/>
                </a:cxn>
                <a:cxn ang="0">
                  <a:pos x="155" y="49"/>
                </a:cxn>
                <a:cxn ang="0">
                  <a:pos x="121" y="29"/>
                </a:cxn>
                <a:cxn ang="0">
                  <a:pos x="79" y="25"/>
                </a:cxn>
                <a:cxn ang="0">
                  <a:pos x="43" y="15"/>
                </a:cxn>
                <a:cxn ang="0">
                  <a:pos x="32" y="5"/>
                </a:cxn>
                <a:cxn ang="0">
                  <a:pos x="6" y="12"/>
                </a:cxn>
                <a:cxn ang="0">
                  <a:pos x="14" y="48"/>
                </a:cxn>
                <a:cxn ang="0">
                  <a:pos x="39" y="71"/>
                </a:cxn>
              </a:cxnLst>
              <a:rect l="0" t="0" r="r" b="b"/>
              <a:pathLst>
                <a:path w="422" h="447">
                  <a:moveTo>
                    <a:pt x="26" y="78"/>
                  </a:moveTo>
                  <a:lnTo>
                    <a:pt x="22" y="88"/>
                  </a:lnTo>
                  <a:lnTo>
                    <a:pt x="37" y="98"/>
                  </a:lnTo>
                  <a:lnTo>
                    <a:pt x="50" y="122"/>
                  </a:lnTo>
                  <a:lnTo>
                    <a:pt x="45" y="142"/>
                  </a:lnTo>
                  <a:lnTo>
                    <a:pt x="40" y="157"/>
                  </a:lnTo>
                  <a:lnTo>
                    <a:pt x="37" y="164"/>
                  </a:lnTo>
                  <a:lnTo>
                    <a:pt x="55" y="194"/>
                  </a:lnTo>
                  <a:lnTo>
                    <a:pt x="69" y="223"/>
                  </a:lnTo>
                  <a:lnTo>
                    <a:pt x="79" y="247"/>
                  </a:lnTo>
                  <a:lnTo>
                    <a:pt x="86" y="262"/>
                  </a:lnTo>
                  <a:lnTo>
                    <a:pt x="79" y="279"/>
                  </a:lnTo>
                  <a:lnTo>
                    <a:pt x="72" y="294"/>
                  </a:lnTo>
                  <a:lnTo>
                    <a:pt x="74" y="306"/>
                  </a:lnTo>
                  <a:lnTo>
                    <a:pt x="89" y="314"/>
                  </a:lnTo>
                  <a:lnTo>
                    <a:pt x="100" y="324"/>
                  </a:lnTo>
                  <a:lnTo>
                    <a:pt x="107" y="331"/>
                  </a:lnTo>
                  <a:lnTo>
                    <a:pt x="107" y="344"/>
                  </a:lnTo>
                  <a:lnTo>
                    <a:pt x="123" y="353"/>
                  </a:lnTo>
                  <a:lnTo>
                    <a:pt x="138" y="364"/>
                  </a:lnTo>
                  <a:lnTo>
                    <a:pt x="147" y="375"/>
                  </a:lnTo>
                  <a:lnTo>
                    <a:pt x="152" y="386"/>
                  </a:lnTo>
                  <a:lnTo>
                    <a:pt x="162" y="395"/>
                  </a:lnTo>
                  <a:lnTo>
                    <a:pt x="173" y="412"/>
                  </a:lnTo>
                  <a:lnTo>
                    <a:pt x="181" y="426"/>
                  </a:lnTo>
                  <a:lnTo>
                    <a:pt x="188" y="436"/>
                  </a:lnTo>
                  <a:lnTo>
                    <a:pt x="199" y="436"/>
                  </a:lnTo>
                  <a:lnTo>
                    <a:pt x="216" y="438"/>
                  </a:lnTo>
                  <a:lnTo>
                    <a:pt x="230" y="441"/>
                  </a:lnTo>
                  <a:lnTo>
                    <a:pt x="245" y="446"/>
                  </a:lnTo>
                  <a:lnTo>
                    <a:pt x="248" y="441"/>
                  </a:lnTo>
                  <a:lnTo>
                    <a:pt x="260" y="432"/>
                  </a:lnTo>
                  <a:lnTo>
                    <a:pt x="273" y="417"/>
                  </a:lnTo>
                  <a:lnTo>
                    <a:pt x="278" y="405"/>
                  </a:lnTo>
                  <a:lnTo>
                    <a:pt x="280" y="390"/>
                  </a:lnTo>
                  <a:lnTo>
                    <a:pt x="291" y="390"/>
                  </a:lnTo>
                  <a:lnTo>
                    <a:pt x="296" y="382"/>
                  </a:lnTo>
                  <a:lnTo>
                    <a:pt x="309" y="371"/>
                  </a:lnTo>
                  <a:lnTo>
                    <a:pt x="303" y="358"/>
                  </a:lnTo>
                  <a:lnTo>
                    <a:pt x="311" y="351"/>
                  </a:lnTo>
                  <a:lnTo>
                    <a:pt x="324" y="358"/>
                  </a:lnTo>
                  <a:lnTo>
                    <a:pt x="335" y="353"/>
                  </a:lnTo>
                  <a:lnTo>
                    <a:pt x="332" y="346"/>
                  </a:lnTo>
                  <a:lnTo>
                    <a:pt x="346" y="331"/>
                  </a:lnTo>
                  <a:lnTo>
                    <a:pt x="346" y="316"/>
                  </a:lnTo>
                  <a:lnTo>
                    <a:pt x="358" y="306"/>
                  </a:lnTo>
                  <a:lnTo>
                    <a:pt x="355" y="299"/>
                  </a:lnTo>
                  <a:lnTo>
                    <a:pt x="362" y="294"/>
                  </a:lnTo>
                  <a:lnTo>
                    <a:pt x="358" y="282"/>
                  </a:lnTo>
                  <a:lnTo>
                    <a:pt x="355" y="273"/>
                  </a:lnTo>
                  <a:lnTo>
                    <a:pt x="362" y="264"/>
                  </a:lnTo>
                  <a:lnTo>
                    <a:pt x="373" y="258"/>
                  </a:lnTo>
                  <a:lnTo>
                    <a:pt x="387" y="254"/>
                  </a:lnTo>
                  <a:lnTo>
                    <a:pt x="396" y="249"/>
                  </a:lnTo>
                  <a:lnTo>
                    <a:pt x="402" y="245"/>
                  </a:lnTo>
                  <a:lnTo>
                    <a:pt x="396" y="234"/>
                  </a:lnTo>
                  <a:lnTo>
                    <a:pt x="378" y="209"/>
                  </a:lnTo>
                  <a:lnTo>
                    <a:pt x="387" y="197"/>
                  </a:lnTo>
                  <a:lnTo>
                    <a:pt x="402" y="199"/>
                  </a:lnTo>
                  <a:lnTo>
                    <a:pt x="410" y="201"/>
                  </a:lnTo>
                  <a:lnTo>
                    <a:pt x="403" y="186"/>
                  </a:lnTo>
                  <a:lnTo>
                    <a:pt x="402" y="179"/>
                  </a:lnTo>
                  <a:lnTo>
                    <a:pt x="407" y="171"/>
                  </a:lnTo>
                  <a:lnTo>
                    <a:pt x="415" y="166"/>
                  </a:lnTo>
                  <a:lnTo>
                    <a:pt x="421" y="162"/>
                  </a:lnTo>
                  <a:lnTo>
                    <a:pt x="415" y="155"/>
                  </a:lnTo>
                  <a:lnTo>
                    <a:pt x="407" y="150"/>
                  </a:lnTo>
                  <a:lnTo>
                    <a:pt x="402" y="155"/>
                  </a:lnTo>
                  <a:lnTo>
                    <a:pt x="392" y="157"/>
                  </a:lnTo>
                  <a:lnTo>
                    <a:pt x="381" y="147"/>
                  </a:lnTo>
                  <a:lnTo>
                    <a:pt x="378" y="140"/>
                  </a:lnTo>
                  <a:lnTo>
                    <a:pt x="373" y="132"/>
                  </a:lnTo>
                  <a:lnTo>
                    <a:pt x="353" y="117"/>
                  </a:lnTo>
                  <a:lnTo>
                    <a:pt x="340" y="115"/>
                  </a:lnTo>
                  <a:lnTo>
                    <a:pt x="327" y="113"/>
                  </a:lnTo>
                  <a:lnTo>
                    <a:pt x="321" y="108"/>
                  </a:lnTo>
                  <a:lnTo>
                    <a:pt x="321" y="95"/>
                  </a:lnTo>
                  <a:lnTo>
                    <a:pt x="321" y="88"/>
                  </a:lnTo>
                  <a:lnTo>
                    <a:pt x="309" y="78"/>
                  </a:lnTo>
                  <a:lnTo>
                    <a:pt x="300" y="80"/>
                  </a:lnTo>
                  <a:lnTo>
                    <a:pt x="274" y="80"/>
                  </a:lnTo>
                  <a:lnTo>
                    <a:pt x="262" y="75"/>
                  </a:lnTo>
                  <a:lnTo>
                    <a:pt x="256" y="78"/>
                  </a:lnTo>
                  <a:lnTo>
                    <a:pt x="251" y="80"/>
                  </a:lnTo>
                  <a:lnTo>
                    <a:pt x="238" y="78"/>
                  </a:lnTo>
                  <a:lnTo>
                    <a:pt x="230" y="78"/>
                  </a:lnTo>
                  <a:lnTo>
                    <a:pt x="210" y="65"/>
                  </a:lnTo>
                  <a:lnTo>
                    <a:pt x="176" y="64"/>
                  </a:lnTo>
                  <a:lnTo>
                    <a:pt x="167" y="60"/>
                  </a:lnTo>
                  <a:lnTo>
                    <a:pt x="155" y="49"/>
                  </a:lnTo>
                  <a:lnTo>
                    <a:pt x="141" y="40"/>
                  </a:lnTo>
                  <a:lnTo>
                    <a:pt x="121" y="29"/>
                  </a:lnTo>
                  <a:lnTo>
                    <a:pt x="103" y="27"/>
                  </a:lnTo>
                  <a:lnTo>
                    <a:pt x="79" y="25"/>
                  </a:lnTo>
                  <a:lnTo>
                    <a:pt x="55" y="16"/>
                  </a:lnTo>
                  <a:lnTo>
                    <a:pt x="43" y="15"/>
                  </a:lnTo>
                  <a:lnTo>
                    <a:pt x="37" y="12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6" y="12"/>
                  </a:lnTo>
                  <a:lnTo>
                    <a:pt x="0" y="32"/>
                  </a:lnTo>
                  <a:lnTo>
                    <a:pt x="14" y="48"/>
                  </a:lnTo>
                  <a:lnTo>
                    <a:pt x="32" y="56"/>
                  </a:lnTo>
                  <a:lnTo>
                    <a:pt x="39" y="71"/>
                  </a:lnTo>
                  <a:lnTo>
                    <a:pt x="26" y="78"/>
                  </a:lnTo>
                </a:path>
              </a:pathLst>
            </a:custGeom>
            <a:solidFill>
              <a:srgbClr val="4472C4"/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7" name="Freeform 24"/>
            <p:cNvSpPr>
              <a:spLocks noChangeAspect="1"/>
            </p:cNvSpPr>
            <p:nvPr/>
          </p:nvSpPr>
          <p:spPr bwMode="auto">
            <a:xfrm>
              <a:off x="2480022" y="1868886"/>
              <a:ext cx="628464" cy="645083"/>
            </a:xfrm>
            <a:custGeom>
              <a:avLst/>
              <a:gdLst/>
              <a:ahLst/>
              <a:cxnLst>
                <a:cxn ang="0">
                  <a:pos x="306" y="251"/>
                </a:cxn>
                <a:cxn ang="0">
                  <a:pos x="300" y="236"/>
                </a:cxn>
                <a:cxn ang="0">
                  <a:pos x="296" y="201"/>
                </a:cxn>
                <a:cxn ang="0">
                  <a:pos x="292" y="171"/>
                </a:cxn>
                <a:cxn ang="0">
                  <a:pos x="280" y="134"/>
                </a:cxn>
                <a:cxn ang="0">
                  <a:pos x="269" y="119"/>
                </a:cxn>
                <a:cxn ang="0">
                  <a:pos x="249" y="97"/>
                </a:cxn>
                <a:cxn ang="0">
                  <a:pos x="225" y="88"/>
                </a:cxn>
                <a:cxn ang="0">
                  <a:pos x="199" y="69"/>
                </a:cxn>
                <a:cxn ang="0">
                  <a:pos x="173" y="49"/>
                </a:cxn>
                <a:cxn ang="0">
                  <a:pos x="147" y="27"/>
                </a:cxn>
                <a:cxn ang="0">
                  <a:pos x="127" y="10"/>
                </a:cxn>
                <a:cxn ang="0">
                  <a:pos x="113" y="0"/>
                </a:cxn>
                <a:cxn ang="0">
                  <a:pos x="116" y="15"/>
                </a:cxn>
                <a:cxn ang="0">
                  <a:pos x="106" y="27"/>
                </a:cxn>
                <a:cxn ang="0">
                  <a:pos x="95" y="32"/>
                </a:cxn>
                <a:cxn ang="0">
                  <a:pos x="84" y="27"/>
                </a:cxn>
                <a:cxn ang="0">
                  <a:pos x="70" y="16"/>
                </a:cxn>
                <a:cxn ang="0">
                  <a:pos x="63" y="15"/>
                </a:cxn>
                <a:cxn ang="0">
                  <a:pos x="48" y="15"/>
                </a:cxn>
                <a:cxn ang="0">
                  <a:pos x="34" y="20"/>
                </a:cxn>
                <a:cxn ang="0">
                  <a:pos x="19" y="15"/>
                </a:cxn>
                <a:cxn ang="0">
                  <a:pos x="14" y="25"/>
                </a:cxn>
                <a:cxn ang="0">
                  <a:pos x="14" y="40"/>
                </a:cxn>
                <a:cxn ang="0">
                  <a:pos x="0" y="42"/>
                </a:cxn>
                <a:cxn ang="0">
                  <a:pos x="0" y="49"/>
                </a:cxn>
                <a:cxn ang="0">
                  <a:pos x="11" y="58"/>
                </a:cxn>
                <a:cxn ang="0">
                  <a:pos x="23" y="53"/>
                </a:cxn>
                <a:cxn ang="0">
                  <a:pos x="37" y="55"/>
                </a:cxn>
                <a:cxn ang="0">
                  <a:pos x="40" y="64"/>
                </a:cxn>
                <a:cxn ang="0">
                  <a:pos x="37" y="71"/>
                </a:cxn>
                <a:cxn ang="0">
                  <a:pos x="25" y="73"/>
                </a:cxn>
                <a:cxn ang="0">
                  <a:pos x="23" y="80"/>
                </a:cxn>
                <a:cxn ang="0">
                  <a:pos x="23" y="88"/>
                </a:cxn>
                <a:cxn ang="0">
                  <a:pos x="25" y="92"/>
                </a:cxn>
                <a:cxn ang="0">
                  <a:pos x="25" y="102"/>
                </a:cxn>
                <a:cxn ang="0">
                  <a:pos x="43" y="105"/>
                </a:cxn>
                <a:cxn ang="0">
                  <a:pos x="48" y="105"/>
                </a:cxn>
                <a:cxn ang="0">
                  <a:pos x="70" y="127"/>
                </a:cxn>
                <a:cxn ang="0">
                  <a:pos x="77" y="137"/>
                </a:cxn>
                <a:cxn ang="0">
                  <a:pos x="90" y="134"/>
                </a:cxn>
                <a:cxn ang="0">
                  <a:pos x="113" y="149"/>
                </a:cxn>
                <a:cxn ang="0">
                  <a:pos x="129" y="161"/>
                </a:cxn>
                <a:cxn ang="0">
                  <a:pos x="129" y="186"/>
                </a:cxn>
                <a:cxn ang="0">
                  <a:pos x="133" y="203"/>
                </a:cxn>
                <a:cxn ang="0">
                  <a:pos x="136" y="227"/>
                </a:cxn>
                <a:cxn ang="0">
                  <a:pos x="139" y="240"/>
                </a:cxn>
                <a:cxn ang="0">
                  <a:pos x="147" y="247"/>
                </a:cxn>
                <a:cxn ang="0">
                  <a:pos x="162" y="251"/>
                </a:cxn>
                <a:cxn ang="0">
                  <a:pos x="185" y="266"/>
                </a:cxn>
                <a:cxn ang="0">
                  <a:pos x="196" y="274"/>
                </a:cxn>
                <a:cxn ang="0">
                  <a:pos x="203" y="283"/>
                </a:cxn>
                <a:cxn ang="0">
                  <a:pos x="205" y="293"/>
                </a:cxn>
                <a:cxn ang="0">
                  <a:pos x="212" y="298"/>
                </a:cxn>
                <a:cxn ang="0">
                  <a:pos x="214" y="291"/>
                </a:cxn>
                <a:cxn ang="0">
                  <a:pos x="232" y="274"/>
                </a:cxn>
                <a:cxn ang="0">
                  <a:pos x="252" y="278"/>
                </a:cxn>
                <a:cxn ang="0">
                  <a:pos x="263" y="266"/>
                </a:cxn>
                <a:cxn ang="0">
                  <a:pos x="280" y="269"/>
                </a:cxn>
                <a:cxn ang="0">
                  <a:pos x="306" y="251"/>
                </a:cxn>
              </a:cxnLst>
              <a:rect l="0" t="0" r="r" b="b"/>
              <a:pathLst>
                <a:path w="307" h="299">
                  <a:moveTo>
                    <a:pt x="306" y="251"/>
                  </a:moveTo>
                  <a:lnTo>
                    <a:pt x="300" y="236"/>
                  </a:lnTo>
                  <a:lnTo>
                    <a:pt x="296" y="201"/>
                  </a:lnTo>
                  <a:lnTo>
                    <a:pt x="292" y="171"/>
                  </a:lnTo>
                  <a:lnTo>
                    <a:pt x="280" y="134"/>
                  </a:lnTo>
                  <a:lnTo>
                    <a:pt x="269" y="119"/>
                  </a:lnTo>
                  <a:lnTo>
                    <a:pt x="249" y="97"/>
                  </a:lnTo>
                  <a:lnTo>
                    <a:pt x="225" y="88"/>
                  </a:lnTo>
                  <a:lnTo>
                    <a:pt x="199" y="69"/>
                  </a:lnTo>
                  <a:lnTo>
                    <a:pt x="173" y="49"/>
                  </a:lnTo>
                  <a:lnTo>
                    <a:pt x="147" y="27"/>
                  </a:lnTo>
                  <a:lnTo>
                    <a:pt x="127" y="10"/>
                  </a:lnTo>
                  <a:lnTo>
                    <a:pt x="113" y="0"/>
                  </a:lnTo>
                  <a:lnTo>
                    <a:pt x="116" y="15"/>
                  </a:lnTo>
                  <a:lnTo>
                    <a:pt x="106" y="27"/>
                  </a:lnTo>
                  <a:lnTo>
                    <a:pt x="95" y="32"/>
                  </a:lnTo>
                  <a:lnTo>
                    <a:pt x="84" y="27"/>
                  </a:lnTo>
                  <a:lnTo>
                    <a:pt x="70" y="16"/>
                  </a:lnTo>
                  <a:lnTo>
                    <a:pt x="63" y="15"/>
                  </a:lnTo>
                  <a:lnTo>
                    <a:pt x="48" y="15"/>
                  </a:lnTo>
                  <a:lnTo>
                    <a:pt x="34" y="20"/>
                  </a:lnTo>
                  <a:lnTo>
                    <a:pt x="19" y="15"/>
                  </a:lnTo>
                  <a:lnTo>
                    <a:pt x="14" y="25"/>
                  </a:lnTo>
                  <a:lnTo>
                    <a:pt x="14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11" y="58"/>
                  </a:lnTo>
                  <a:lnTo>
                    <a:pt x="23" y="53"/>
                  </a:lnTo>
                  <a:lnTo>
                    <a:pt x="37" y="55"/>
                  </a:lnTo>
                  <a:lnTo>
                    <a:pt x="40" y="64"/>
                  </a:lnTo>
                  <a:lnTo>
                    <a:pt x="37" y="71"/>
                  </a:lnTo>
                  <a:lnTo>
                    <a:pt x="25" y="73"/>
                  </a:lnTo>
                  <a:lnTo>
                    <a:pt x="23" y="80"/>
                  </a:lnTo>
                  <a:lnTo>
                    <a:pt x="23" y="88"/>
                  </a:lnTo>
                  <a:lnTo>
                    <a:pt x="25" y="92"/>
                  </a:lnTo>
                  <a:lnTo>
                    <a:pt x="25" y="102"/>
                  </a:lnTo>
                  <a:lnTo>
                    <a:pt x="43" y="105"/>
                  </a:lnTo>
                  <a:lnTo>
                    <a:pt x="48" y="105"/>
                  </a:lnTo>
                  <a:lnTo>
                    <a:pt x="70" y="127"/>
                  </a:lnTo>
                  <a:lnTo>
                    <a:pt x="77" y="137"/>
                  </a:lnTo>
                  <a:lnTo>
                    <a:pt x="90" y="134"/>
                  </a:lnTo>
                  <a:lnTo>
                    <a:pt x="113" y="149"/>
                  </a:lnTo>
                  <a:lnTo>
                    <a:pt x="129" y="161"/>
                  </a:lnTo>
                  <a:lnTo>
                    <a:pt x="129" y="186"/>
                  </a:lnTo>
                  <a:lnTo>
                    <a:pt x="133" y="203"/>
                  </a:lnTo>
                  <a:lnTo>
                    <a:pt x="136" y="227"/>
                  </a:lnTo>
                  <a:lnTo>
                    <a:pt x="139" y="240"/>
                  </a:lnTo>
                  <a:lnTo>
                    <a:pt x="147" y="247"/>
                  </a:lnTo>
                  <a:lnTo>
                    <a:pt x="162" y="251"/>
                  </a:lnTo>
                  <a:lnTo>
                    <a:pt x="185" y="266"/>
                  </a:lnTo>
                  <a:lnTo>
                    <a:pt x="196" y="274"/>
                  </a:lnTo>
                  <a:lnTo>
                    <a:pt x="203" y="283"/>
                  </a:lnTo>
                  <a:lnTo>
                    <a:pt x="205" y="293"/>
                  </a:lnTo>
                  <a:lnTo>
                    <a:pt x="212" y="298"/>
                  </a:lnTo>
                  <a:lnTo>
                    <a:pt x="214" y="291"/>
                  </a:lnTo>
                  <a:lnTo>
                    <a:pt x="232" y="274"/>
                  </a:lnTo>
                  <a:lnTo>
                    <a:pt x="252" y="278"/>
                  </a:lnTo>
                  <a:lnTo>
                    <a:pt x="263" y="266"/>
                  </a:lnTo>
                  <a:lnTo>
                    <a:pt x="280" y="269"/>
                  </a:lnTo>
                  <a:lnTo>
                    <a:pt x="306" y="251"/>
                  </a:lnTo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8" name="Freeform 25"/>
            <p:cNvSpPr>
              <a:spLocks noChangeAspect="1"/>
            </p:cNvSpPr>
            <p:nvPr/>
          </p:nvSpPr>
          <p:spPr bwMode="auto">
            <a:xfrm>
              <a:off x="2376315" y="2071438"/>
              <a:ext cx="524757" cy="559219"/>
            </a:xfrm>
            <a:custGeom>
              <a:avLst/>
              <a:gdLst/>
              <a:ahLst/>
              <a:cxnLst>
                <a:cxn ang="0">
                  <a:pos x="250" y="184"/>
                </a:cxn>
                <a:cxn ang="0">
                  <a:pos x="216" y="159"/>
                </a:cxn>
                <a:cxn ang="0">
                  <a:pos x="186" y="145"/>
                </a:cxn>
                <a:cxn ang="0">
                  <a:pos x="184" y="106"/>
                </a:cxn>
                <a:cxn ang="0">
                  <a:pos x="180" y="67"/>
                </a:cxn>
                <a:cxn ang="0">
                  <a:pos x="144" y="45"/>
                </a:cxn>
                <a:cxn ang="0">
                  <a:pos x="112" y="27"/>
                </a:cxn>
                <a:cxn ang="0">
                  <a:pos x="89" y="13"/>
                </a:cxn>
                <a:cxn ang="0">
                  <a:pos x="76" y="0"/>
                </a:cxn>
                <a:cxn ang="0">
                  <a:pos x="57" y="5"/>
                </a:cxn>
                <a:cxn ang="0">
                  <a:pos x="60" y="33"/>
                </a:cxn>
                <a:cxn ang="0">
                  <a:pos x="71" y="58"/>
                </a:cxn>
                <a:cxn ang="0">
                  <a:pos x="47" y="67"/>
                </a:cxn>
                <a:cxn ang="0">
                  <a:pos x="25" y="84"/>
                </a:cxn>
                <a:cxn ang="0">
                  <a:pos x="31" y="108"/>
                </a:cxn>
                <a:cxn ang="0">
                  <a:pos x="29" y="115"/>
                </a:cxn>
                <a:cxn ang="0">
                  <a:pos x="19" y="135"/>
                </a:cxn>
                <a:cxn ang="0">
                  <a:pos x="3" y="152"/>
                </a:cxn>
                <a:cxn ang="0">
                  <a:pos x="0" y="167"/>
                </a:cxn>
                <a:cxn ang="0">
                  <a:pos x="14" y="179"/>
                </a:cxn>
                <a:cxn ang="0">
                  <a:pos x="0" y="194"/>
                </a:cxn>
                <a:cxn ang="0">
                  <a:pos x="23" y="201"/>
                </a:cxn>
                <a:cxn ang="0">
                  <a:pos x="52" y="206"/>
                </a:cxn>
                <a:cxn ang="0">
                  <a:pos x="60" y="231"/>
                </a:cxn>
                <a:cxn ang="0">
                  <a:pos x="75" y="241"/>
                </a:cxn>
                <a:cxn ang="0">
                  <a:pos x="92" y="255"/>
                </a:cxn>
                <a:cxn ang="0">
                  <a:pos x="123" y="258"/>
                </a:cxn>
                <a:cxn ang="0">
                  <a:pos x="138" y="246"/>
                </a:cxn>
                <a:cxn ang="0">
                  <a:pos x="162" y="236"/>
                </a:cxn>
                <a:cxn ang="0">
                  <a:pos x="186" y="226"/>
                </a:cxn>
                <a:cxn ang="0">
                  <a:pos x="198" y="212"/>
                </a:cxn>
                <a:cxn ang="0">
                  <a:pos x="224" y="212"/>
                </a:cxn>
                <a:cxn ang="0">
                  <a:pos x="256" y="197"/>
                </a:cxn>
              </a:cxnLst>
              <a:rect l="0" t="0" r="r" b="b"/>
              <a:pathLst>
                <a:path w="257" h="259">
                  <a:moveTo>
                    <a:pt x="256" y="197"/>
                  </a:moveTo>
                  <a:lnTo>
                    <a:pt x="250" y="184"/>
                  </a:lnTo>
                  <a:lnTo>
                    <a:pt x="237" y="174"/>
                  </a:lnTo>
                  <a:lnTo>
                    <a:pt x="216" y="159"/>
                  </a:lnTo>
                  <a:lnTo>
                    <a:pt x="198" y="152"/>
                  </a:lnTo>
                  <a:lnTo>
                    <a:pt x="186" y="145"/>
                  </a:lnTo>
                  <a:lnTo>
                    <a:pt x="190" y="121"/>
                  </a:lnTo>
                  <a:lnTo>
                    <a:pt x="184" y="106"/>
                  </a:lnTo>
                  <a:lnTo>
                    <a:pt x="180" y="91"/>
                  </a:lnTo>
                  <a:lnTo>
                    <a:pt x="180" y="67"/>
                  </a:lnTo>
                  <a:lnTo>
                    <a:pt x="164" y="57"/>
                  </a:lnTo>
                  <a:lnTo>
                    <a:pt x="144" y="45"/>
                  </a:lnTo>
                  <a:lnTo>
                    <a:pt x="129" y="42"/>
                  </a:lnTo>
                  <a:lnTo>
                    <a:pt x="112" y="27"/>
                  </a:lnTo>
                  <a:lnTo>
                    <a:pt x="104" y="13"/>
                  </a:lnTo>
                  <a:lnTo>
                    <a:pt x="89" y="13"/>
                  </a:lnTo>
                  <a:lnTo>
                    <a:pt x="76" y="13"/>
                  </a:lnTo>
                  <a:lnTo>
                    <a:pt x="76" y="0"/>
                  </a:lnTo>
                  <a:lnTo>
                    <a:pt x="68" y="8"/>
                  </a:lnTo>
                  <a:lnTo>
                    <a:pt x="57" y="5"/>
                  </a:lnTo>
                  <a:lnTo>
                    <a:pt x="52" y="18"/>
                  </a:lnTo>
                  <a:lnTo>
                    <a:pt x="60" y="33"/>
                  </a:lnTo>
                  <a:lnTo>
                    <a:pt x="68" y="49"/>
                  </a:lnTo>
                  <a:lnTo>
                    <a:pt x="71" y="58"/>
                  </a:lnTo>
                  <a:lnTo>
                    <a:pt x="65" y="64"/>
                  </a:lnTo>
                  <a:lnTo>
                    <a:pt x="47" y="67"/>
                  </a:lnTo>
                  <a:lnTo>
                    <a:pt x="34" y="73"/>
                  </a:lnTo>
                  <a:lnTo>
                    <a:pt x="25" y="84"/>
                  </a:lnTo>
                  <a:lnTo>
                    <a:pt x="31" y="98"/>
                  </a:lnTo>
                  <a:lnTo>
                    <a:pt x="31" y="108"/>
                  </a:lnTo>
                  <a:lnTo>
                    <a:pt x="25" y="108"/>
                  </a:lnTo>
                  <a:lnTo>
                    <a:pt x="29" y="115"/>
                  </a:lnTo>
                  <a:lnTo>
                    <a:pt x="14" y="126"/>
                  </a:lnTo>
                  <a:lnTo>
                    <a:pt x="19" y="135"/>
                  </a:lnTo>
                  <a:lnTo>
                    <a:pt x="17" y="143"/>
                  </a:lnTo>
                  <a:lnTo>
                    <a:pt x="3" y="152"/>
                  </a:lnTo>
                  <a:lnTo>
                    <a:pt x="6" y="163"/>
                  </a:lnTo>
                  <a:lnTo>
                    <a:pt x="0" y="167"/>
                  </a:lnTo>
                  <a:lnTo>
                    <a:pt x="14" y="172"/>
                  </a:lnTo>
                  <a:lnTo>
                    <a:pt x="14" y="179"/>
                  </a:lnTo>
                  <a:lnTo>
                    <a:pt x="8" y="184"/>
                  </a:lnTo>
                  <a:lnTo>
                    <a:pt x="0" y="194"/>
                  </a:lnTo>
                  <a:lnTo>
                    <a:pt x="8" y="209"/>
                  </a:lnTo>
                  <a:lnTo>
                    <a:pt x="23" y="201"/>
                  </a:lnTo>
                  <a:lnTo>
                    <a:pt x="42" y="201"/>
                  </a:lnTo>
                  <a:lnTo>
                    <a:pt x="52" y="206"/>
                  </a:lnTo>
                  <a:lnTo>
                    <a:pt x="54" y="219"/>
                  </a:lnTo>
                  <a:lnTo>
                    <a:pt x="60" y="231"/>
                  </a:lnTo>
                  <a:lnTo>
                    <a:pt x="71" y="234"/>
                  </a:lnTo>
                  <a:lnTo>
                    <a:pt x="75" y="241"/>
                  </a:lnTo>
                  <a:lnTo>
                    <a:pt x="81" y="250"/>
                  </a:lnTo>
                  <a:lnTo>
                    <a:pt x="92" y="255"/>
                  </a:lnTo>
                  <a:lnTo>
                    <a:pt x="105" y="255"/>
                  </a:lnTo>
                  <a:lnTo>
                    <a:pt x="123" y="258"/>
                  </a:lnTo>
                  <a:lnTo>
                    <a:pt x="129" y="255"/>
                  </a:lnTo>
                  <a:lnTo>
                    <a:pt x="138" y="246"/>
                  </a:lnTo>
                  <a:lnTo>
                    <a:pt x="147" y="241"/>
                  </a:lnTo>
                  <a:lnTo>
                    <a:pt x="162" y="236"/>
                  </a:lnTo>
                  <a:lnTo>
                    <a:pt x="175" y="236"/>
                  </a:lnTo>
                  <a:lnTo>
                    <a:pt x="186" y="226"/>
                  </a:lnTo>
                  <a:lnTo>
                    <a:pt x="193" y="216"/>
                  </a:lnTo>
                  <a:lnTo>
                    <a:pt x="198" y="212"/>
                  </a:lnTo>
                  <a:lnTo>
                    <a:pt x="213" y="214"/>
                  </a:lnTo>
                  <a:lnTo>
                    <a:pt x="224" y="212"/>
                  </a:lnTo>
                  <a:lnTo>
                    <a:pt x="242" y="209"/>
                  </a:lnTo>
                  <a:lnTo>
                    <a:pt x="256" y="197"/>
                  </a:lnTo>
                </a:path>
              </a:pathLst>
            </a:custGeom>
            <a:solidFill>
              <a:srgbClr val="FFFFFF">
                <a:lumMod val="40000"/>
                <a:lumOff val="60000"/>
              </a:srgbClr>
            </a:solidFill>
            <a:ln w="6350" cmpd="sng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kern="0">
                <a:solidFill>
                  <a:sysClr val="windowText" lastClr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9" name="Callout 2 38"/>
          <p:cNvSpPr/>
          <p:nvPr/>
        </p:nvSpPr>
        <p:spPr bwMode="auto">
          <a:xfrm>
            <a:off x="4628873" y="4351825"/>
            <a:ext cx="463550" cy="187325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606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Callout 2 39"/>
          <p:cNvSpPr/>
          <p:nvPr/>
        </p:nvSpPr>
        <p:spPr bwMode="auto">
          <a:xfrm>
            <a:off x="4457423" y="5170975"/>
            <a:ext cx="477838" cy="187325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-48898"/>
              <a:gd name="adj6" fmla="val -54081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it-IT" sz="1100" kern="0" dirty="0">
              <a:solidFill>
                <a:srgbClr val="FFFF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llout 2 40"/>
          <p:cNvSpPr/>
          <p:nvPr/>
        </p:nvSpPr>
        <p:spPr bwMode="auto">
          <a:xfrm>
            <a:off x="4544736" y="4850300"/>
            <a:ext cx="411162" cy="187325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-107276"/>
              <a:gd name="adj6" fmla="val -92634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Callout 2 41"/>
          <p:cNvSpPr/>
          <p:nvPr/>
        </p:nvSpPr>
        <p:spPr bwMode="auto">
          <a:xfrm>
            <a:off x="2467929" y="5040800"/>
            <a:ext cx="473434" cy="185737"/>
          </a:xfrm>
          <a:prstGeom prst="borderCallout2">
            <a:avLst>
              <a:gd name="adj1" fmla="val 53091"/>
              <a:gd name="adj2" fmla="val 100561"/>
              <a:gd name="adj3" fmla="val 56524"/>
              <a:gd name="adj4" fmla="val 118268"/>
              <a:gd name="adj5" fmla="val 201783"/>
              <a:gd name="adj6" fmla="val 166857"/>
            </a:avLst>
          </a:prstGeom>
          <a:solidFill>
            <a:srgbClr val="4472C4">
              <a:lumMod val="5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5.638</a:t>
            </a:r>
            <a:endParaRPr lang="it-IT" sz="1100" kern="0" dirty="0">
              <a:solidFill>
                <a:srgbClr val="FFFF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llout 2 42"/>
          <p:cNvSpPr/>
          <p:nvPr/>
        </p:nvSpPr>
        <p:spPr bwMode="auto">
          <a:xfrm>
            <a:off x="3081062" y="4743936"/>
            <a:ext cx="409575" cy="185738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27880"/>
              <a:gd name="adj6" fmla="val 129787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435</a:t>
            </a:r>
            <a:endParaRPr lang="it-IT" sz="1100" kern="0" dirty="0">
              <a:solidFill>
                <a:srgbClr val="44546A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llout 2 43"/>
          <p:cNvSpPr/>
          <p:nvPr/>
        </p:nvSpPr>
        <p:spPr bwMode="auto">
          <a:xfrm>
            <a:off x="4073249" y="3937487"/>
            <a:ext cx="411163" cy="187325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139971"/>
              <a:gd name="adj6" fmla="val -83737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it-IT" sz="1100" kern="0" dirty="0">
              <a:solidFill>
                <a:srgbClr val="333399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llout 2 44"/>
          <p:cNvSpPr/>
          <p:nvPr/>
        </p:nvSpPr>
        <p:spPr bwMode="auto">
          <a:xfrm>
            <a:off x="3701774" y="3708886"/>
            <a:ext cx="409575" cy="185738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181180"/>
              <a:gd name="adj6" fmla="val -70391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it-IT" sz="1100" kern="0" dirty="0">
              <a:solidFill>
                <a:srgbClr val="333399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llout 2 45"/>
          <p:cNvSpPr/>
          <p:nvPr/>
        </p:nvSpPr>
        <p:spPr bwMode="auto">
          <a:xfrm>
            <a:off x="3571599" y="3365987"/>
            <a:ext cx="409575" cy="187325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146840"/>
              <a:gd name="adj6" fmla="val -68909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Callout 2 46"/>
          <p:cNvSpPr/>
          <p:nvPr/>
        </p:nvSpPr>
        <p:spPr bwMode="auto">
          <a:xfrm>
            <a:off x="3273149" y="3078650"/>
            <a:ext cx="411163" cy="185737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-48898"/>
              <a:gd name="adj6" fmla="val -54081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Callout 2 47"/>
          <p:cNvSpPr/>
          <p:nvPr/>
        </p:nvSpPr>
        <p:spPr bwMode="auto">
          <a:xfrm>
            <a:off x="3643037" y="2811950"/>
            <a:ext cx="409575" cy="187325"/>
          </a:xfrm>
          <a:prstGeom prst="borderCallout2">
            <a:avLst>
              <a:gd name="adj1" fmla="val 63393"/>
              <a:gd name="adj2" fmla="val 1213"/>
              <a:gd name="adj3" fmla="val 66826"/>
              <a:gd name="adj4" fmla="val -21115"/>
              <a:gd name="adj5" fmla="val -4256"/>
              <a:gd name="adj6" fmla="val -72880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it-IT" sz="1100" kern="0" dirty="0">
              <a:solidFill>
                <a:srgbClr val="FFFF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allout 2 48"/>
          <p:cNvSpPr/>
          <p:nvPr/>
        </p:nvSpPr>
        <p:spPr bwMode="auto">
          <a:xfrm>
            <a:off x="2632145" y="4475650"/>
            <a:ext cx="474318" cy="187325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03842"/>
              <a:gd name="adj6" fmla="val 127826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968</a:t>
            </a:r>
            <a:endParaRPr lang="it-IT" sz="1100" kern="0" dirty="0">
              <a:solidFill>
                <a:srgbClr val="FFFF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allout 2 49"/>
          <p:cNvSpPr/>
          <p:nvPr/>
        </p:nvSpPr>
        <p:spPr bwMode="auto">
          <a:xfrm>
            <a:off x="2071412" y="3913675"/>
            <a:ext cx="409575" cy="185737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21012"/>
              <a:gd name="adj6" fmla="val 159406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573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Callout 2 50"/>
          <p:cNvSpPr/>
          <p:nvPr/>
        </p:nvSpPr>
        <p:spPr bwMode="auto">
          <a:xfrm>
            <a:off x="1274486" y="3619987"/>
            <a:ext cx="411162" cy="187325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79390"/>
              <a:gd name="adj6" fmla="val 167580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Callout 2 51"/>
          <p:cNvSpPr/>
          <p:nvPr/>
        </p:nvSpPr>
        <p:spPr bwMode="auto">
          <a:xfrm>
            <a:off x="2052362" y="3510450"/>
            <a:ext cx="484187" cy="217487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27880"/>
              <a:gd name="adj6" fmla="val 129787"/>
            </a:avLst>
          </a:prstGeom>
          <a:solidFill>
            <a:srgbClr val="4472C4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866</a:t>
            </a:r>
            <a:endParaRPr lang="it-IT" sz="1100" kern="0" dirty="0">
              <a:solidFill>
                <a:srgbClr val="FFFFFF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allout 2 52"/>
          <p:cNvSpPr/>
          <p:nvPr/>
        </p:nvSpPr>
        <p:spPr bwMode="auto">
          <a:xfrm>
            <a:off x="2317474" y="2240450"/>
            <a:ext cx="409575" cy="187325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184613"/>
              <a:gd name="adj6" fmla="val 139432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it-IT" sz="1100" kern="0" dirty="0">
              <a:solidFill>
                <a:srgbClr val="333399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allout 2 53"/>
          <p:cNvSpPr/>
          <p:nvPr/>
        </p:nvSpPr>
        <p:spPr bwMode="auto">
          <a:xfrm>
            <a:off x="1364974" y="2426187"/>
            <a:ext cx="411163" cy="187325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307178"/>
              <a:gd name="adj6" fmla="val 148073"/>
            </a:avLst>
          </a:prstGeom>
          <a:solidFill>
            <a:srgbClr val="5B9BD5">
              <a:lumMod val="40000"/>
              <a:lumOff val="60000"/>
            </a:srgbClr>
          </a:solidFill>
          <a:ln w="6350" cmpd="sng">
            <a:solidFill>
              <a:srgbClr val="333399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363</a:t>
            </a:r>
            <a:endParaRPr lang="it-IT" sz="1100" kern="0" dirty="0">
              <a:solidFill>
                <a:srgbClr val="44546A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Callout 2 54"/>
          <p:cNvSpPr/>
          <p:nvPr/>
        </p:nvSpPr>
        <p:spPr bwMode="auto">
          <a:xfrm>
            <a:off x="1596748" y="2151550"/>
            <a:ext cx="482600" cy="204787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4812"/>
              <a:gd name="adj5" fmla="val 376917"/>
              <a:gd name="adj6" fmla="val 165411"/>
            </a:avLst>
          </a:prstGeom>
          <a:solidFill>
            <a:srgbClr val="0033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FFFFF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1.016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Callout 2 55"/>
          <p:cNvSpPr/>
          <p:nvPr/>
        </p:nvSpPr>
        <p:spPr bwMode="auto">
          <a:xfrm>
            <a:off x="1099862" y="3032612"/>
            <a:ext cx="409575" cy="187325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00408"/>
              <a:gd name="adj6" fmla="val 159431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Callout 2 56"/>
          <p:cNvSpPr/>
          <p:nvPr/>
        </p:nvSpPr>
        <p:spPr bwMode="auto">
          <a:xfrm>
            <a:off x="2407961" y="4172436"/>
            <a:ext cx="411162" cy="185738"/>
          </a:xfrm>
          <a:prstGeom prst="borderCallout2">
            <a:avLst>
              <a:gd name="adj1" fmla="val 42789"/>
              <a:gd name="adj2" fmla="val 100561"/>
              <a:gd name="adj3" fmla="val 42788"/>
              <a:gd name="adj4" fmla="val 118268"/>
              <a:gd name="adj5" fmla="val -155352"/>
              <a:gd name="adj6" fmla="val 159406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it-IT" sz="11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Callout 2 57"/>
          <p:cNvSpPr/>
          <p:nvPr/>
        </p:nvSpPr>
        <p:spPr>
          <a:xfrm>
            <a:off x="1317349" y="4748699"/>
            <a:ext cx="455613" cy="234950"/>
          </a:xfrm>
          <a:prstGeom prst="borderCallout2">
            <a:avLst>
              <a:gd name="adj1" fmla="val 1581"/>
              <a:gd name="adj2" fmla="val 53111"/>
              <a:gd name="adj3" fmla="val -32760"/>
              <a:gd name="adj4" fmla="val 53025"/>
              <a:gd name="adj5" fmla="val -88689"/>
              <a:gd name="adj6" fmla="val 121428"/>
            </a:avLst>
          </a:prstGeom>
          <a:solidFill>
            <a:srgbClr val="5B9BD5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it-IT" sz="1100" kern="0" dirty="0" smtClean="0">
                <a:solidFill>
                  <a:srgbClr val="44546A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378</a:t>
            </a:r>
            <a:endParaRPr lang="it-IT" sz="1100" kern="0" dirty="0">
              <a:solidFill>
                <a:srgbClr val="44546A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Tabell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84017"/>
              </p:ext>
            </p:extLst>
          </p:nvPr>
        </p:nvGraphicFramePr>
        <p:xfrm>
          <a:off x="5230647" y="2084321"/>
          <a:ext cx="3513138" cy="3785154"/>
        </p:xfrm>
        <a:graphic>
          <a:graphicData uri="http://schemas.openxmlformats.org/drawingml/2006/table">
            <a:tbl>
              <a:tblPr/>
              <a:tblGrid>
                <a:gridCol w="213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Regione</a:t>
                      </a: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v.a.</a:t>
                      </a: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5.638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1.016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FRIULI VENEZIA GIULIA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PROV. AUT. DI BOLZANO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96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9961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PROV. AUT. DI TRENTO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1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 D'AOSTA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0" u="none" strike="noStrike" kern="120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000" b="0" i="1" u="none" strike="noStrike" kern="1200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24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</a:rPr>
                        <a:t>13.420</a:t>
                      </a:r>
                      <a:endParaRPr lang="it-IT" sz="10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336699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127" marR="8127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60" name="Callout 2 59"/>
          <p:cNvSpPr/>
          <p:nvPr/>
        </p:nvSpPr>
        <p:spPr bwMode="auto">
          <a:xfrm>
            <a:off x="3147737" y="2389675"/>
            <a:ext cx="409575" cy="185737"/>
          </a:xfrm>
          <a:prstGeom prst="borderCallout2">
            <a:avLst>
              <a:gd name="adj1" fmla="val 18751"/>
              <a:gd name="adj2" fmla="val -270"/>
              <a:gd name="adj3" fmla="val 18750"/>
              <a:gd name="adj4" fmla="val -16667"/>
              <a:gd name="adj5" fmla="val 211017"/>
              <a:gd name="adj6" fmla="val -88432"/>
            </a:avLst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1100" kern="0" dirty="0" smtClean="0">
                <a:solidFill>
                  <a:srgbClr val="333399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it-IT" sz="1100" kern="0" dirty="0">
              <a:solidFill>
                <a:srgbClr val="333399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3" y="5314026"/>
            <a:ext cx="42021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2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3675" y="1986882"/>
            <a:ext cx="85810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Sulla base dei dati raccolti nel SIM, la DG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dell'immigrazione e delle politiche di 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integrazione pubblica:</a:t>
            </a:r>
          </a:p>
          <a:p>
            <a:pPr algn="just"/>
            <a:endParaRPr lang="it-IT" dirty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Report statistici </a:t>
            </a:r>
            <a:r>
              <a:rPr lang="it-IT" dirty="0" smtClean="0"/>
              <a:t>sui dati dei MSNA, con cadenza mensile;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Report di monitoraggio </a:t>
            </a:r>
            <a:r>
              <a:rPr lang="it-IT" dirty="0" smtClean="0"/>
              <a:t>sui MSNA, con cadenza quadrimestrale fino al 2017 e semestrale a partire dal 2018.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 smtClean="0"/>
              <a:t>I Report sono disponibili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sul sito del Ministero del Lavoro e delle Politiche Sociali</a:t>
            </a:r>
          </a:p>
          <a:p>
            <a:pPr algn="just"/>
            <a:r>
              <a:rPr lang="it-IT" dirty="0" smtClean="0"/>
              <a:t>      </a:t>
            </a:r>
            <a:r>
              <a:rPr lang="it-IT" sz="1200" kern="0" dirty="0" smtClean="0">
                <a:solidFill>
                  <a:prstClr val="black"/>
                </a:solidFill>
              </a:rPr>
              <a:t>(</a:t>
            </a:r>
            <a:r>
              <a:rPr lang="it-IT" sz="1200" kern="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it-IT" sz="1200" kern="0" dirty="0" smtClean="0">
                <a:solidFill>
                  <a:prstClr val="black"/>
                </a:solidFill>
                <a:hlinkClick r:id="rId4"/>
              </a:rPr>
              <a:t>www.lavoro.gov.it/temi-e-</a:t>
            </a:r>
            <a:r>
              <a:rPr lang="it-IT" sz="1200" kern="0" dirty="0" err="1" smtClean="0">
                <a:solidFill>
                  <a:prstClr val="black"/>
                </a:solidFill>
                <a:hlinkClick r:id="rId4"/>
              </a:rPr>
              <a:t>priorita</a:t>
            </a:r>
            <a:r>
              <a:rPr lang="it-IT" sz="1200" kern="0" dirty="0" smtClean="0">
                <a:solidFill>
                  <a:prstClr val="black"/>
                </a:solidFill>
                <a:hlinkClick r:id="rId4"/>
              </a:rPr>
              <a:t>/immigrazione/focus-on/minori-stranieri/Pagine/Dati-minori-stranieri-non-accompagnati.aspx</a:t>
            </a:r>
            <a:r>
              <a:rPr lang="it-IT" sz="1200" kern="0" dirty="0" smtClean="0">
                <a:solidFill>
                  <a:prstClr val="black"/>
                </a:solidFill>
              </a:rPr>
              <a:t>)</a:t>
            </a:r>
            <a:endParaRPr lang="it-IT" sz="1200" dirty="0" smtClean="0"/>
          </a:p>
          <a:p>
            <a:pPr marL="285750" indent="-285750" algn="just">
              <a:buFontTx/>
              <a:buChar char="-"/>
            </a:pPr>
            <a:r>
              <a:rPr lang="it-IT" dirty="0" smtClean="0"/>
              <a:t>sul Portale Integrazione </a:t>
            </a:r>
            <a:r>
              <a:rPr lang="it-IT" dirty="0"/>
              <a:t>Migranti </a:t>
            </a:r>
            <a:endParaRPr lang="it-IT" dirty="0" smtClean="0"/>
          </a:p>
          <a:p>
            <a:pPr algn="just"/>
            <a:r>
              <a:rPr lang="it-IT" sz="1200" kern="0" dirty="0" smtClean="0">
                <a:solidFill>
                  <a:prstClr val="black"/>
                </a:solidFill>
              </a:rPr>
              <a:t>         (</a:t>
            </a:r>
            <a:r>
              <a:rPr lang="it-IT" sz="1200" kern="0" dirty="0">
                <a:solidFill>
                  <a:prstClr val="black"/>
                </a:solidFill>
                <a:hlinkClick r:id="rId5"/>
              </a:rPr>
              <a:t>www.integrazionemigranti.gov.it</a:t>
            </a:r>
            <a:r>
              <a:rPr lang="it-IT" sz="1200" kern="0" dirty="0">
                <a:solidFill>
                  <a:prstClr val="black"/>
                </a:solidFill>
              </a:rPr>
              <a:t>)</a:t>
            </a:r>
          </a:p>
          <a:p>
            <a:pPr algn="just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824864" y="1623349"/>
            <a:ext cx="464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REPORT STATISTICI E DI MONITORAGGIO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1347750"/>
            <a:ext cx="8496944" cy="307777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CENSIMENTO E MONITORAGGIO</a:t>
            </a:r>
            <a:endParaRPr lang="en-US" sz="1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53532" y="1762762"/>
            <a:ext cx="81464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Report statistici e di monitoraggio</a:t>
            </a:r>
            <a:endParaRPr lang="it-IT" altLang="it-IT" sz="2000" b="1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3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1520" y="1662417"/>
            <a:ext cx="8496944" cy="307777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INDAGINI FAMILIARI</a:t>
            </a:r>
            <a:endParaRPr lang="en-US" sz="1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9076" y="2079830"/>
            <a:ext cx="2437124" cy="1867477"/>
          </a:xfrm>
          <a:prstGeom prst="rect">
            <a:avLst/>
          </a:prstGeom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56681" y="3743730"/>
            <a:ext cx="8042882" cy="23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1pPr>
            <a:lvl2pPr marL="742950" indent="-285750"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6200" y="2074324"/>
            <a:ext cx="2555295" cy="2004181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437" y="2080306"/>
            <a:ext cx="1990432" cy="1684829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1358" y="2079830"/>
            <a:ext cx="1937206" cy="1719329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8010" y="3782386"/>
            <a:ext cx="3403964" cy="199126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437" y="3766993"/>
            <a:ext cx="2671573" cy="200051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01974" y="3765136"/>
            <a:ext cx="2781071" cy="2002372"/>
          </a:xfrm>
          <a:prstGeom prst="rect">
            <a:avLst/>
          </a:prstGeom>
        </p:spPr>
      </p:pic>
      <p:pic>
        <p:nvPicPr>
          <p:cNvPr id="24" name="Picture 2" descr="© International Organization for Migr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24" y="5373165"/>
            <a:ext cx="3671888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1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CasellaDiTesto 14"/>
          <p:cNvSpPr txBox="1">
            <a:spLocks noChangeArrowheads="1"/>
          </p:cNvSpPr>
          <p:nvPr/>
        </p:nvSpPr>
        <p:spPr bwMode="auto">
          <a:xfrm>
            <a:off x="1116013" y="836613"/>
            <a:ext cx="7021512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solidFill>
                  <a:srgbClr val="003399"/>
                </a:solidFill>
              </a:rPr>
              <a:t>DIREZIONE GENERALE DELL’IMMIGRAZIONE E DELLE POLITICHE DI INTEGRAZIONE - DIV. II</a:t>
            </a:r>
          </a:p>
        </p:txBody>
      </p:sp>
      <p:grpSp>
        <p:nvGrpSpPr>
          <p:cNvPr id="10" name="Gruppo 30"/>
          <p:cNvGrpSpPr>
            <a:grpSpLocks/>
          </p:cNvGrpSpPr>
          <p:nvPr/>
        </p:nvGrpSpPr>
        <p:grpSpPr bwMode="auto">
          <a:xfrm>
            <a:off x="12700" y="35495"/>
            <a:ext cx="9131301" cy="1305273"/>
            <a:chOff x="12192" y="27432"/>
            <a:chExt cx="9144000" cy="1332142"/>
          </a:xfrm>
        </p:grpSpPr>
        <p:pic>
          <p:nvPicPr>
            <p:cNvPr id="11" name="Immagine 3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" y="27432"/>
              <a:ext cx="8915400" cy="13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192" y="1258136"/>
              <a:ext cx="9144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09831" y="845142"/>
              <a:ext cx="5100144" cy="266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direzione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generale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dell’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immigrazione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e delle 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politiche </a:t>
              </a:r>
              <a:r>
                <a:rPr lang="it-IT" sz="1100" b="0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di</a:t>
              </a:r>
              <a:r>
                <a:rPr lang="it-IT" sz="1100" b="0" cap="small" dirty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100" b="0" cap="small" dirty="0" smtClean="0">
                  <a:solidFill>
                    <a:schemeClr val="bg2">
                      <a:lumMod val="2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integrazione</a:t>
              </a:r>
              <a:endParaRPr lang="it-IT" sz="1100" b="0" cap="small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469587"/>
            <a:ext cx="9144000" cy="411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1600" dirty="0">
                <a:solidFill>
                  <a:schemeClr val="bg1"/>
                </a:solidFill>
                <a:latin typeface="Verdana" pitchFamily="34" charset="0"/>
              </a:rPr>
              <a:t>www.lavoro.gov.it – www.integrazionemigranti.gov.it 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14720" y="1775923"/>
            <a:ext cx="8496944" cy="307777"/>
          </a:xfrm>
          <a:prstGeom prst="rect">
            <a:avLst/>
          </a:prstGeom>
          <a:solidFill>
            <a:srgbClr val="5797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INDAGINI FAMILIARI</a:t>
            </a:r>
            <a:endParaRPr lang="en-US" sz="1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ttangolo 22"/>
          <p:cNvSpPr/>
          <p:nvPr/>
        </p:nvSpPr>
        <p:spPr>
          <a:xfrm>
            <a:off x="314720" y="2601590"/>
            <a:ext cx="8593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Ai </a:t>
            </a:r>
            <a:r>
              <a:rPr lang="en-US" altLang="en-US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sensi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dell’art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 2, </a:t>
            </a: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co. 2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lett</a:t>
            </a: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 f) 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del </a:t>
            </a:r>
            <a:r>
              <a:rPr lang="en-US" altLang="en-US" b="1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d.p.c.m</a:t>
            </a:r>
            <a:r>
              <a:rPr lang="en-US" altLang="en-US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. n. 535/99 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la Direzione Generale </a:t>
            </a: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dell'immigrazione 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e delle </a:t>
            </a: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politiche </a:t>
            </a:r>
            <a:r>
              <a:rPr lang="en-US" altLang="en-US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di i</a:t>
            </a:r>
            <a:r>
              <a:rPr lang="en-US" altLang="en-U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ntegrazione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"svolge compiti d'impulso e di ricerca al fine di promuovere l'individuazione dei familiari dei minori presenti non accompagnati, anche nei loro Paesi di origine o in Paesi terzi...». </a:t>
            </a:r>
            <a:endParaRPr lang="it-IT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it-IT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L’OIM - Organizzazione Internazionale per le Migrazioni è 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l’organismo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attualmente designato per lo svolgimento delle indagini familiari. </a:t>
            </a:r>
            <a:endParaRPr lang="it-IT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it-IT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Per informazioni sulle modalità di richiesta di attivazione delle indagini familiari:</a:t>
            </a:r>
          </a:p>
          <a:p>
            <a:pPr marL="285750" indent="-285750" algn="just">
              <a:buFontTx/>
              <a:buChar char="-"/>
              <a:defRPr/>
            </a:pPr>
            <a:r>
              <a:rPr lang="it-IT" dirty="0" smtClean="0">
                <a:ea typeface="Calibri" pitchFamily="34" charset="0"/>
                <a:cs typeface="Calibri" pitchFamily="34" charset="0"/>
              </a:rPr>
              <a:t>Linee Guida - 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Minori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tranieri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n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on </a:t>
            </a:r>
            <a:r>
              <a:rPr lang="it-IT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</a:t>
            </a: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ccompagnati </a:t>
            </a:r>
          </a:p>
          <a:p>
            <a:pPr marL="285750" indent="-285750" algn="just">
              <a:buFontTx/>
              <a:buChar char="-"/>
              <a:defRPr/>
            </a:pPr>
            <a:r>
              <a:rPr lang="it-IT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Pagina dedicata del Portale Integrazione Migranti</a:t>
            </a:r>
            <a:endParaRPr lang="it-IT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4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11783</TotalTime>
  <Words>2166</Words>
  <Application>Microsoft Office PowerPoint</Application>
  <PresentationFormat>Presentazione su schermo (4:3)</PresentationFormat>
  <Paragraphs>444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Claudia Rosella</cp:lastModifiedBy>
  <cp:revision>779</cp:revision>
  <cp:lastPrinted>2018-02-22T13:48:36Z</cp:lastPrinted>
  <dcterms:created xsi:type="dcterms:W3CDTF">2010-09-21T09:52:01Z</dcterms:created>
  <dcterms:modified xsi:type="dcterms:W3CDTF">2018-06-04T12:30:05Z</dcterms:modified>
</cp:coreProperties>
</file>